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3" r:id="rId4"/>
    <p:sldId id="320" r:id="rId5"/>
    <p:sldId id="322" r:id="rId6"/>
    <p:sldId id="323" r:id="rId7"/>
    <p:sldId id="317" r:id="rId8"/>
    <p:sldId id="318" r:id="rId9"/>
    <p:sldId id="319" r:id="rId10"/>
    <p:sldId id="321" r:id="rId11"/>
    <p:sldId id="357" r:id="rId12"/>
    <p:sldId id="358" r:id="rId13"/>
    <p:sldId id="316" r:id="rId14"/>
    <p:sldId id="324" r:id="rId15"/>
    <p:sldId id="275" r:id="rId16"/>
    <p:sldId id="325" r:id="rId17"/>
    <p:sldId id="326" r:id="rId18"/>
    <p:sldId id="313" r:id="rId19"/>
    <p:sldId id="314" r:id="rId20"/>
    <p:sldId id="328" r:id="rId21"/>
    <p:sldId id="329" r:id="rId22"/>
    <p:sldId id="331" r:id="rId23"/>
    <p:sldId id="330" r:id="rId24"/>
    <p:sldId id="332" r:id="rId25"/>
    <p:sldId id="333" r:id="rId26"/>
    <p:sldId id="315" r:id="rId27"/>
    <p:sldId id="334" r:id="rId28"/>
    <p:sldId id="335" r:id="rId29"/>
    <p:sldId id="280" r:id="rId30"/>
    <p:sldId id="346" r:id="rId31"/>
    <p:sldId id="337" r:id="rId32"/>
    <p:sldId id="338" r:id="rId33"/>
    <p:sldId id="339" r:id="rId34"/>
    <p:sldId id="283" r:id="rId35"/>
    <p:sldId id="341" r:id="rId36"/>
    <p:sldId id="340" r:id="rId37"/>
    <p:sldId id="342" r:id="rId38"/>
    <p:sldId id="344" r:id="rId39"/>
    <p:sldId id="345" r:id="rId40"/>
    <p:sldId id="348" r:id="rId41"/>
    <p:sldId id="347" r:id="rId42"/>
    <p:sldId id="352" r:id="rId43"/>
    <p:sldId id="351" r:id="rId44"/>
    <p:sldId id="349" r:id="rId45"/>
    <p:sldId id="350" r:id="rId46"/>
    <p:sldId id="359" r:id="rId47"/>
    <p:sldId id="360" r:id="rId48"/>
    <p:sldId id="361" r:id="rId49"/>
    <p:sldId id="353" r:id="rId50"/>
    <p:sldId id="354" r:id="rId51"/>
    <p:sldId id="355" r:id="rId52"/>
    <p:sldId id="362" r:id="rId53"/>
    <p:sldId id="363" r:id="rId54"/>
    <p:sldId id="356" r:id="rId55"/>
    <p:sldId id="31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7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_blank">
    <p:bg>
      <p:bgPr>
        <a:gradFill>
          <a:gsLst>
            <a:gs pos="100000">
              <a:srgbClr val="D8E2F4"/>
            </a:gs>
            <a:gs pos="0">
              <a:schemeClr val="bg1"/>
            </a:gs>
            <a:gs pos="93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:\logos\cshl\cshl_dnalc_logo_cmyk.png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270625"/>
            <a:ext cx="289864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75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7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_blank">
    <p:bg>
      <p:bgPr>
        <a:gradFill>
          <a:gsLst>
            <a:gs pos="100000">
              <a:srgbClr val="D8E2F4"/>
            </a:gs>
            <a:gs pos="0">
              <a:schemeClr val="bg1"/>
            </a:gs>
            <a:gs pos="93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:\logos\cshl\cshl_dnalc_logo_cmyk.png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270625"/>
            <a:ext cx="289864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75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9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4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9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92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nalc.cshl.edu/resources/animations/cycseq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2E7D1C-2D7D-2140-890D-34BCA111D9C3}"/>
              </a:ext>
            </a:extLst>
          </p:cNvPr>
          <p:cNvSpPr txBox="1">
            <a:spLocks/>
          </p:cNvSpPr>
          <p:nvPr/>
        </p:nvSpPr>
        <p:spPr>
          <a:xfrm>
            <a:off x="1828800" y="4614902"/>
            <a:ext cx="85344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  <a:defRPr/>
            </a:pPr>
            <a:r>
              <a:rPr lang="en-US" sz="1800" b="1" dirty="0"/>
              <a:t>Jason Williams</a:t>
            </a:r>
          </a:p>
          <a:p>
            <a:pPr algn="ctr">
              <a:buFont typeface="Arial" charset="0"/>
              <a:buNone/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Cold Spring Harbor Laboratory, DNA Learning Center</a:t>
            </a:r>
          </a:p>
          <a:p>
            <a:pPr algn="ctr">
              <a:buFont typeface="Arial" charset="0"/>
              <a:buNone/>
              <a:defRPr/>
            </a:pP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williams@cshl.edu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buFont typeface="Arial" charset="0"/>
              <a:buNone/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JasonWilliamsNY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buFont typeface="Arial" charset="0"/>
              <a:buNone/>
              <a:defRPr/>
            </a:pPr>
            <a:endParaRPr lang="en-US" sz="1400" b="1" dirty="0"/>
          </a:p>
          <a:p>
            <a:pPr algn="ctr">
              <a:buFont typeface="Arial" charset="0"/>
              <a:buNone/>
              <a:defRPr/>
            </a:pPr>
            <a:endParaRPr lang="en-US" sz="1400" b="1" dirty="0"/>
          </a:p>
        </p:txBody>
      </p:sp>
      <p:pic>
        <p:nvPicPr>
          <p:cNvPr id="4" name="Picture 2" descr="Image result for twitter logo">
            <a:extLst>
              <a:ext uri="{FF2B5EF4-FFF2-40B4-BE49-F238E27FC236}">
                <a16:creationId xmlns:a16="http://schemas.microsoft.com/office/drawing/2014/main" id="{14E88CFF-2843-0F4C-9382-61F586A9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48" y="5562771"/>
            <a:ext cx="41963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cshl dna learning center">
            <a:extLst>
              <a:ext uri="{FF2B5EF4-FFF2-40B4-BE49-F238E27FC236}">
                <a16:creationId xmlns:a16="http://schemas.microsoft.com/office/drawing/2014/main" id="{6BF4921B-315B-EC4D-8A11-9F5BCEEF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71" y="231477"/>
            <a:ext cx="5810366" cy="10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78682-6EC8-674E-9FFC-BAE10E864AD5}"/>
              </a:ext>
            </a:extLst>
          </p:cNvPr>
          <p:cNvSpPr txBox="1">
            <a:spLocks/>
          </p:cNvSpPr>
          <p:nvPr/>
        </p:nvSpPr>
        <p:spPr bwMode="auto">
          <a:xfrm>
            <a:off x="187091" y="2595608"/>
            <a:ext cx="11817818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5400" dirty="0">
                <a:solidFill>
                  <a:srgbClr val="002060"/>
                </a:solidFill>
              </a:rPr>
              <a:t>Barcoding Bioinformatics</a:t>
            </a:r>
          </a:p>
          <a:p>
            <a:r>
              <a:rPr lang="en-US" altLang="en-US" sz="5400" dirty="0">
                <a:solidFill>
                  <a:srgbClr val="002060"/>
                </a:solidFill>
              </a:rPr>
              <a:t>Part II</a:t>
            </a:r>
          </a:p>
          <a:p>
            <a:endParaRPr lang="en-US" altLang="en-US" sz="5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93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components/design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2E3DB-3452-4A41-A04C-339C1C4816C7}"/>
              </a:ext>
            </a:extLst>
          </p:cNvPr>
          <p:cNvSpPr txBox="1"/>
          <p:nvPr/>
        </p:nvSpPr>
        <p:spPr>
          <a:xfrm>
            <a:off x="999279" y="1945222"/>
            <a:ext cx="11082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 We have DNA from unknown mosquito samples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 We can obtain DNA from known samples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1198B-56FE-7A41-8E46-088D19CBE85E}"/>
              </a:ext>
            </a:extLst>
          </p:cNvPr>
          <p:cNvSpPr txBox="1"/>
          <p:nvPr/>
        </p:nvSpPr>
        <p:spPr>
          <a:xfrm>
            <a:off x="499639" y="1216921"/>
            <a:ext cx="1108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366267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components/design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2E3DB-3452-4A41-A04C-339C1C4816C7}"/>
              </a:ext>
            </a:extLst>
          </p:cNvPr>
          <p:cNvSpPr txBox="1"/>
          <p:nvPr/>
        </p:nvSpPr>
        <p:spPr>
          <a:xfrm>
            <a:off x="999279" y="1945222"/>
            <a:ext cx="11082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 We have DNA from unknown mosquito samples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 We can obtain DNA from known samples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1198B-56FE-7A41-8E46-088D19CBE85E}"/>
              </a:ext>
            </a:extLst>
          </p:cNvPr>
          <p:cNvSpPr txBox="1"/>
          <p:nvPr/>
        </p:nvSpPr>
        <p:spPr>
          <a:xfrm>
            <a:off x="499639" y="1216921"/>
            <a:ext cx="1108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8253B-9171-CF46-B5AF-D598FEE8CAEA}"/>
              </a:ext>
            </a:extLst>
          </p:cNvPr>
          <p:cNvSpPr txBox="1"/>
          <p:nvPr/>
        </p:nvSpPr>
        <p:spPr>
          <a:xfrm>
            <a:off x="389679" y="2904356"/>
            <a:ext cx="1108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0BF30-D073-8440-8BB6-AE4316DC2854}"/>
              </a:ext>
            </a:extLst>
          </p:cNvPr>
          <p:cNvSpPr txBox="1"/>
          <p:nvPr/>
        </p:nvSpPr>
        <p:spPr>
          <a:xfrm>
            <a:off x="999279" y="3610106"/>
            <a:ext cx="11082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We can use computational methods (BLAST/phylogenetic analysis) to infer the species</a:t>
            </a:r>
          </a:p>
        </p:txBody>
      </p:sp>
    </p:spTree>
    <p:extLst>
      <p:ext uri="{BB962C8B-B14F-4D97-AF65-F5344CB8AC3E}">
        <p14:creationId xmlns:p14="http://schemas.microsoft.com/office/powerpoint/2010/main" val="289514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components/design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2E3DB-3452-4A41-A04C-339C1C4816C7}"/>
              </a:ext>
            </a:extLst>
          </p:cNvPr>
          <p:cNvSpPr txBox="1"/>
          <p:nvPr/>
        </p:nvSpPr>
        <p:spPr>
          <a:xfrm>
            <a:off x="999279" y="1945222"/>
            <a:ext cx="11082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 We have DNA from unknown mosquito samples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 We can obtain DNA from known samples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1198B-56FE-7A41-8E46-088D19CBE85E}"/>
              </a:ext>
            </a:extLst>
          </p:cNvPr>
          <p:cNvSpPr txBox="1"/>
          <p:nvPr/>
        </p:nvSpPr>
        <p:spPr>
          <a:xfrm>
            <a:off x="499639" y="1216921"/>
            <a:ext cx="1108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8253B-9171-CF46-B5AF-D598FEE8CAEA}"/>
              </a:ext>
            </a:extLst>
          </p:cNvPr>
          <p:cNvSpPr txBox="1"/>
          <p:nvPr/>
        </p:nvSpPr>
        <p:spPr>
          <a:xfrm>
            <a:off x="389679" y="2904356"/>
            <a:ext cx="1108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Hypothesis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0BF30-D073-8440-8BB6-AE4316DC2854}"/>
              </a:ext>
            </a:extLst>
          </p:cNvPr>
          <p:cNvSpPr txBox="1"/>
          <p:nvPr/>
        </p:nvSpPr>
        <p:spPr>
          <a:xfrm>
            <a:off x="999279" y="3610106"/>
            <a:ext cx="11082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We can use computational methods (BLAST/phylogenetic analysis) to infer the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67C07-10B7-EF49-95BB-61D554594488}"/>
              </a:ext>
            </a:extLst>
          </p:cNvPr>
          <p:cNvSpPr txBox="1"/>
          <p:nvPr/>
        </p:nvSpPr>
        <p:spPr>
          <a:xfrm>
            <a:off x="389678" y="4509821"/>
            <a:ext cx="1108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752A7-760C-D349-811C-ACA7CC3FF7F4}"/>
              </a:ext>
            </a:extLst>
          </p:cNvPr>
          <p:cNvSpPr txBox="1"/>
          <p:nvPr/>
        </p:nvSpPr>
        <p:spPr>
          <a:xfrm>
            <a:off x="999279" y="5107849"/>
            <a:ext cx="11082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We have sensitivity controls (sequence quality, BLAST parameters)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We have outgroup sequences (non-mosquito, negative controls) and known samples (positive controls)</a:t>
            </a:r>
          </a:p>
        </p:txBody>
      </p:sp>
    </p:spTree>
    <p:extLst>
      <p:ext uri="{BB962C8B-B14F-4D97-AF65-F5344CB8AC3E}">
        <p14:creationId xmlns:p14="http://schemas.microsoft.com/office/powerpoint/2010/main" val="244369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Review of sequencing and quality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71774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953B4E-D62E-8446-94DC-51A1FA7CCF59}"/>
              </a:ext>
            </a:extLst>
          </p:cNvPr>
          <p:cNvSpPr/>
          <p:nvPr/>
        </p:nvSpPr>
        <p:spPr>
          <a:xfrm>
            <a:off x="3309628" y="5862405"/>
            <a:ext cx="557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https://dnalc.cshl.edu/resources/animations/cycseq.html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C6649-D11B-154F-89A5-3FF34F5A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02" y="1678064"/>
            <a:ext cx="6432585" cy="39936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340372-7620-B245-8E41-02ECCA6D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3069"/>
            <a:ext cx="10972800" cy="1143000"/>
          </a:xfrm>
        </p:spPr>
        <p:txBody>
          <a:bodyPr/>
          <a:lstStyle/>
          <a:p>
            <a:r>
              <a:rPr lang="en-US" dirty="0"/>
              <a:t>DNA Sequencing</a:t>
            </a:r>
          </a:p>
        </p:txBody>
      </p:sp>
    </p:spTree>
    <p:extLst>
      <p:ext uri="{BB962C8B-B14F-4D97-AF65-F5344CB8AC3E}">
        <p14:creationId xmlns:p14="http://schemas.microsoft.com/office/powerpoint/2010/main" val="681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Chromatogram/Electropherogram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FA9DF1-6186-434E-A6E2-2AE72FB0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05" y="1485495"/>
            <a:ext cx="10305189" cy="4332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48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2743-9B20-E04F-8A5D-040B483E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sequence examples…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06FEA-4E02-D441-9F2D-3DEA4D0B87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39" y="1738462"/>
            <a:ext cx="6212322" cy="4431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426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4F3210-2ED3-B847-808A-EF58DAEB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Phred scores…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223474-BFE9-B042-9960-F2AAD1ECEBE9}"/>
              </a:ext>
            </a:extLst>
          </p:cNvPr>
          <p:cNvGraphicFramePr>
            <a:graphicFrameLocks noGrp="1"/>
          </p:cNvGraphicFramePr>
          <p:nvPr/>
        </p:nvGraphicFramePr>
        <p:xfrm>
          <a:off x="2021305" y="1722921"/>
          <a:ext cx="8884117" cy="4186992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493389">
                  <a:extLst>
                    <a:ext uri="{9D8B030D-6E8A-4147-A177-3AD203B41FA5}">
                      <a16:colId xmlns:a16="http://schemas.microsoft.com/office/drawing/2014/main" val="407075972"/>
                    </a:ext>
                  </a:extLst>
                </a:gridCol>
                <a:gridCol w="4401528">
                  <a:extLst>
                    <a:ext uri="{9D8B030D-6E8A-4147-A177-3AD203B41FA5}">
                      <a16:colId xmlns:a16="http://schemas.microsoft.com/office/drawing/2014/main" val="2821840907"/>
                    </a:ext>
                  </a:extLst>
                </a:gridCol>
                <a:gridCol w="1989200">
                  <a:extLst>
                    <a:ext uri="{9D8B030D-6E8A-4147-A177-3AD203B41FA5}">
                      <a16:colId xmlns:a16="http://schemas.microsoft.com/office/drawing/2014/main" val="1871094534"/>
                    </a:ext>
                  </a:extLst>
                </a:gridCol>
              </a:tblGrid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Phred Score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Error (bases miscalled)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Accuracy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4726097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10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1 in 10 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90%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8953325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20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1 in 100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99%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051143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30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1 in 1,000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99.9%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690132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40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1 in 10,000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99.99%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564148"/>
                  </a:ext>
                </a:extLst>
              </a:tr>
              <a:tr h="6978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50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>
                          <a:effectLst/>
                        </a:rPr>
                        <a:t>1 in 100,000</a:t>
                      </a:r>
                      <a:endParaRPr lang="en-US" sz="4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99.999%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5629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04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99% was good enough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83EF9-F682-1B4D-8C2B-872427EA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64" y="1445633"/>
            <a:ext cx="9509071" cy="42745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59C041-0A58-3843-9418-66C0BF776641}"/>
              </a:ext>
            </a:extLst>
          </p:cNvPr>
          <p:cNvSpPr/>
          <p:nvPr/>
        </p:nvSpPr>
        <p:spPr>
          <a:xfrm>
            <a:off x="609600" y="5910042"/>
            <a:ext cx="2675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http://</a:t>
            </a:r>
            <a:r>
              <a:rPr lang="en-US" sz="800" dirty="0" err="1"/>
              <a:t>www.personal.psu.edu</a:t>
            </a:r>
            <a:r>
              <a:rPr lang="en-US" sz="800" dirty="0"/>
              <a:t>/sxt104/class/99percent.html</a:t>
            </a:r>
          </a:p>
        </p:txBody>
      </p:sp>
    </p:spTree>
    <p:extLst>
      <p:ext uri="{BB962C8B-B14F-4D97-AF65-F5344CB8AC3E}">
        <p14:creationId xmlns:p14="http://schemas.microsoft.com/office/powerpoint/2010/main" val="44999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controls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7F1EC-AE4C-1340-B0E3-40A26426FBA4}"/>
              </a:ext>
            </a:extLst>
          </p:cNvPr>
          <p:cNvSpPr txBox="1"/>
          <p:nvPr/>
        </p:nvSpPr>
        <p:spPr>
          <a:xfrm>
            <a:off x="0" y="2274838"/>
            <a:ext cx="120576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At what temperature does </a:t>
            </a:r>
          </a:p>
          <a:p>
            <a:pPr algn="ctr"/>
            <a:r>
              <a:rPr lang="en-US" sz="4800" dirty="0"/>
              <a:t>ice (H</a:t>
            </a:r>
            <a:r>
              <a:rPr lang="en-US" sz="4800" baseline="-25000" dirty="0"/>
              <a:t>2</a:t>
            </a:r>
            <a:r>
              <a:rPr lang="en-US" sz="4800" dirty="0"/>
              <a:t>O) + Chemical “X” </a:t>
            </a:r>
          </a:p>
          <a:p>
            <a:pPr algn="ctr"/>
            <a:r>
              <a:rPr lang="en-US" sz="4800" dirty="0"/>
              <a:t>melt? </a:t>
            </a:r>
          </a:p>
        </p:txBody>
      </p:sp>
    </p:spTree>
    <p:extLst>
      <p:ext uri="{BB962C8B-B14F-4D97-AF65-F5344CB8AC3E}">
        <p14:creationId xmlns:p14="http://schemas.microsoft.com/office/powerpoint/2010/main" val="101006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Barcoding Bioinformatics</a:t>
            </a:r>
            <a:br>
              <a:rPr lang="en-US" sz="7200" dirty="0"/>
            </a:br>
            <a:r>
              <a:rPr lang="en-US" sz="7200" dirty="0"/>
              <a:t>Part II</a:t>
            </a:r>
            <a:br>
              <a:rPr lang="en-US" sz="7200" dirty="0"/>
            </a:br>
            <a:r>
              <a:rPr lang="en-US" sz="4800" dirty="0"/>
              <a:t>(Sequence cleaning and BLAST)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2039470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289B0-A2BD-CC44-9667-7BB16A530FCE}"/>
              </a:ext>
            </a:extLst>
          </p:cNvPr>
          <p:cNvSpPr txBox="1"/>
          <p:nvPr/>
        </p:nvSpPr>
        <p:spPr>
          <a:xfrm>
            <a:off x="145574" y="1926499"/>
            <a:ext cx="119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Positive control: </a:t>
            </a:r>
            <a:r>
              <a:rPr lang="en-US" sz="3600" dirty="0"/>
              <a:t>What does the effect look like if present?</a:t>
            </a:r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8687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289B0-A2BD-CC44-9667-7BB16A530FCE}"/>
              </a:ext>
            </a:extLst>
          </p:cNvPr>
          <p:cNvSpPr txBox="1"/>
          <p:nvPr/>
        </p:nvSpPr>
        <p:spPr>
          <a:xfrm>
            <a:off x="145574" y="1926499"/>
            <a:ext cx="119008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Positive control: </a:t>
            </a:r>
            <a:r>
              <a:rPr lang="en-US" sz="3600" dirty="0"/>
              <a:t>What does the effect look like if present?</a:t>
            </a:r>
          </a:p>
          <a:p>
            <a:pPr algn="just"/>
            <a:endParaRPr lang="en-US" sz="3600" b="1" dirty="0"/>
          </a:p>
          <a:p>
            <a:pPr algn="just"/>
            <a:r>
              <a:rPr lang="en-US" sz="3600" b="1" dirty="0"/>
              <a:t>Negative control: </a:t>
            </a:r>
            <a:r>
              <a:rPr lang="en-US" sz="3600" dirty="0"/>
              <a:t>What does the effect look like if absent?</a:t>
            </a:r>
          </a:p>
          <a:p>
            <a:pPr algn="just"/>
            <a:endParaRPr lang="en-US" sz="3600" b="1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52832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289B0-A2BD-CC44-9667-7BB16A530FCE}"/>
              </a:ext>
            </a:extLst>
          </p:cNvPr>
          <p:cNvSpPr txBox="1"/>
          <p:nvPr/>
        </p:nvSpPr>
        <p:spPr>
          <a:xfrm>
            <a:off x="145574" y="1926499"/>
            <a:ext cx="119008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Positive control: </a:t>
            </a:r>
            <a:r>
              <a:rPr lang="en-US" sz="3600" dirty="0"/>
              <a:t>What does the effect look like if present?</a:t>
            </a:r>
          </a:p>
          <a:p>
            <a:pPr algn="just"/>
            <a:endParaRPr lang="en-US" sz="3600" b="1" dirty="0"/>
          </a:p>
          <a:p>
            <a:pPr algn="just"/>
            <a:r>
              <a:rPr lang="en-US" sz="3600" b="1" dirty="0"/>
              <a:t>Negative control: </a:t>
            </a:r>
            <a:r>
              <a:rPr lang="en-US" sz="3600" dirty="0"/>
              <a:t>What does the effect look like if absent?</a:t>
            </a:r>
          </a:p>
          <a:p>
            <a:pPr algn="just"/>
            <a:endParaRPr lang="en-US" sz="3600" b="1" dirty="0"/>
          </a:p>
          <a:p>
            <a:pPr algn="just"/>
            <a:r>
              <a:rPr lang="en-US" sz="3600" b="1" dirty="0"/>
              <a:t>Sensitivity control: </a:t>
            </a:r>
            <a:r>
              <a:rPr lang="en-US" sz="3600" dirty="0"/>
              <a:t>Across what range of values can I measure the effect? </a:t>
            </a:r>
            <a:endParaRPr lang="en-US" sz="3600" b="1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94263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289B0-A2BD-CC44-9667-7BB16A530FCE}"/>
              </a:ext>
            </a:extLst>
          </p:cNvPr>
          <p:cNvSpPr txBox="1"/>
          <p:nvPr/>
        </p:nvSpPr>
        <p:spPr>
          <a:xfrm>
            <a:off x="362550" y="4669699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Positive control</a:t>
            </a:r>
          </a:p>
        </p:txBody>
      </p:sp>
      <p:pic>
        <p:nvPicPr>
          <p:cNvPr id="3074" name="Picture 2" descr="Image result for water in beaker">
            <a:extLst>
              <a:ext uri="{FF2B5EF4-FFF2-40B4-BE49-F238E27FC236}">
                <a16:creationId xmlns:a16="http://schemas.microsoft.com/office/drawing/2014/main" id="{83055D2F-EEE6-A14B-8B05-4BC686A9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09" y="1972148"/>
            <a:ext cx="1818259" cy="246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78B50-2211-4A49-BC08-3EB2A1DF8BB7}"/>
              </a:ext>
            </a:extLst>
          </p:cNvPr>
          <p:cNvSpPr txBox="1"/>
          <p:nvPr/>
        </p:nvSpPr>
        <p:spPr>
          <a:xfrm>
            <a:off x="4259034" y="4669698"/>
            <a:ext cx="367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Negative control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7C74DF7-97FF-E54C-80BE-69387650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68" y="1972148"/>
            <a:ext cx="2319863" cy="24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2C2F5A-6DF2-304A-B7B7-0CF696505462}"/>
              </a:ext>
            </a:extLst>
          </p:cNvPr>
          <p:cNvSpPr/>
          <p:nvPr/>
        </p:nvSpPr>
        <p:spPr>
          <a:xfrm>
            <a:off x="362550" y="553906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/>
              <a:t>Photo credits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commons.wikimedia.org</a:t>
            </a:r>
            <a:r>
              <a:rPr lang="en-US" sz="800" dirty="0"/>
              <a:t>/wiki/</a:t>
            </a:r>
            <a:r>
              <a:rPr lang="en-US" sz="800" dirty="0" err="1"/>
              <a:t>File:Water_in_a_beaker.JPG</a:t>
            </a:r>
            <a:endParaRPr lang="en-US" sz="800" dirty="0"/>
          </a:p>
          <a:p>
            <a:r>
              <a:rPr lang="en-US" sz="800" dirty="0"/>
              <a:t>http://</a:t>
            </a:r>
            <a:r>
              <a:rPr lang="en-US" sz="800" dirty="0" err="1"/>
              <a:t>www.chem.uiuc.edu</a:t>
            </a:r>
            <a:r>
              <a:rPr lang="en-US" sz="800" dirty="0"/>
              <a:t>/</a:t>
            </a:r>
            <a:r>
              <a:rPr lang="en-US" sz="800" dirty="0" err="1"/>
              <a:t>webfunchem</a:t>
            </a:r>
            <a:r>
              <a:rPr lang="en-US" sz="800" dirty="0"/>
              <a:t>/temperature/Temp10.htm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www.dreamstime.com</a:t>
            </a:r>
            <a:r>
              <a:rPr lang="en-US" sz="800" dirty="0"/>
              <a:t>/photos-images/alcohol-</a:t>
            </a:r>
            <a:r>
              <a:rPr lang="en-US" sz="800" dirty="0" err="1"/>
              <a:t>thermometer.html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047D0-976B-6042-B17F-8A6A08132484}"/>
              </a:ext>
            </a:extLst>
          </p:cNvPr>
          <p:cNvSpPr txBox="1"/>
          <p:nvPr/>
        </p:nvSpPr>
        <p:spPr>
          <a:xfrm>
            <a:off x="8155521" y="4669697"/>
            <a:ext cx="367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Sensitivity control</a:t>
            </a:r>
          </a:p>
        </p:txBody>
      </p:sp>
      <p:pic>
        <p:nvPicPr>
          <p:cNvPr id="3080" name="Picture 8" descr="Image result for thermometer stock image">
            <a:extLst>
              <a:ext uri="{FF2B5EF4-FFF2-40B4-BE49-F238E27FC236}">
                <a16:creationId xmlns:a16="http://schemas.microsoft.com/office/drawing/2014/main" id="{FE493C54-FD81-2A45-A0DA-C3330636F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522" y="1998913"/>
            <a:ext cx="3673929" cy="244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7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289B0-A2BD-CC44-9667-7BB16A530FCE}"/>
              </a:ext>
            </a:extLst>
          </p:cNvPr>
          <p:cNvSpPr txBox="1"/>
          <p:nvPr/>
        </p:nvSpPr>
        <p:spPr>
          <a:xfrm>
            <a:off x="362550" y="4669699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Positive control</a:t>
            </a:r>
          </a:p>
        </p:txBody>
      </p:sp>
      <p:pic>
        <p:nvPicPr>
          <p:cNvPr id="3074" name="Picture 2" descr="Image result for water in beaker">
            <a:extLst>
              <a:ext uri="{FF2B5EF4-FFF2-40B4-BE49-F238E27FC236}">
                <a16:creationId xmlns:a16="http://schemas.microsoft.com/office/drawing/2014/main" id="{83055D2F-EEE6-A14B-8B05-4BC686A9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09" y="1972148"/>
            <a:ext cx="1818259" cy="246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78B50-2211-4A49-BC08-3EB2A1DF8BB7}"/>
              </a:ext>
            </a:extLst>
          </p:cNvPr>
          <p:cNvSpPr txBox="1"/>
          <p:nvPr/>
        </p:nvSpPr>
        <p:spPr>
          <a:xfrm>
            <a:off x="4259034" y="4669698"/>
            <a:ext cx="367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Negative control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7C74DF7-97FF-E54C-80BE-69387650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68" y="1972148"/>
            <a:ext cx="2319863" cy="24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2C2F5A-6DF2-304A-B7B7-0CF696505462}"/>
              </a:ext>
            </a:extLst>
          </p:cNvPr>
          <p:cNvSpPr/>
          <p:nvPr/>
        </p:nvSpPr>
        <p:spPr>
          <a:xfrm>
            <a:off x="362550" y="553906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/>
              <a:t>Photo credits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commons.wikimedia.org</a:t>
            </a:r>
            <a:r>
              <a:rPr lang="en-US" sz="800" dirty="0"/>
              <a:t>/wiki/</a:t>
            </a:r>
            <a:r>
              <a:rPr lang="en-US" sz="800" dirty="0" err="1"/>
              <a:t>File:Water_in_a_beaker.JPG</a:t>
            </a:r>
            <a:endParaRPr lang="en-US" sz="800" dirty="0"/>
          </a:p>
          <a:p>
            <a:r>
              <a:rPr lang="en-US" sz="800" dirty="0"/>
              <a:t>http://</a:t>
            </a:r>
            <a:r>
              <a:rPr lang="en-US" sz="800" dirty="0" err="1"/>
              <a:t>www.chem.uiuc.edu</a:t>
            </a:r>
            <a:r>
              <a:rPr lang="en-US" sz="800" dirty="0"/>
              <a:t>/</a:t>
            </a:r>
            <a:r>
              <a:rPr lang="en-US" sz="800" dirty="0" err="1"/>
              <a:t>webfunchem</a:t>
            </a:r>
            <a:r>
              <a:rPr lang="en-US" sz="800" dirty="0"/>
              <a:t>/temperature/Temp10.htm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en.clipdealer.com</a:t>
            </a:r>
            <a:r>
              <a:rPr lang="en-US" sz="800" dirty="0"/>
              <a:t>/vector/media/A:17494508?</a:t>
            </a:r>
          </a:p>
        </p:txBody>
      </p:sp>
      <p:pic>
        <p:nvPicPr>
          <p:cNvPr id="3078" name="Picture 6" descr="Image result for thermometers royalty free image">
            <a:extLst>
              <a:ext uri="{FF2B5EF4-FFF2-40B4-BE49-F238E27FC236}">
                <a16:creationId xmlns:a16="http://schemas.microsoft.com/office/drawing/2014/main" id="{E6F0FF13-1C56-3849-B722-C6FBF6DBA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736" y="1857232"/>
            <a:ext cx="2696816" cy="26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047D0-976B-6042-B17F-8A6A08132484}"/>
              </a:ext>
            </a:extLst>
          </p:cNvPr>
          <p:cNvSpPr txBox="1"/>
          <p:nvPr/>
        </p:nvSpPr>
        <p:spPr>
          <a:xfrm>
            <a:off x="8155521" y="4669697"/>
            <a:ext cx="367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Sensitivity control</a:t>
            </a:r>
          </a:p>
        </p:txBody>
      </p:sp>
    </p:spTree>
    <p:extLst>
      <p:ext uri="{BB962C8B-B14F-4D97-AF65-F5344CB8AC3E}">
        <p14:creationId xmlns:p14="http://schemas.microsoft.com/office/powerpoint/2010/main" val="79595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4F3210-2ED3-B847-808A-EF58DAEB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err="1"/>
              <a:t>Phred</a:t>
            </a:r>
            <a:r>
              <a:rPr lang="en-US" dirty="0"/>
              <a:t> are our measure of quality (signal/noise)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6668C-4BDC-0145-84FA-921A3966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50" y="1724401"/>
            <a:ext cx="8125899" cy="3409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DC231B-5EDF-CC40-A1C8-843FA27591AF}"/>
              </a:ext>
            </a:extLst>
          </p:cNvPr>
          <p:cNvSpPr txBox="1"/>
          <p:nvPr/>
        </p:nvSpPr>
        <p:spPr>
          <a:xfrm>
            <a:off x="291148" y="5440361"/>
            <a:ext cx="1190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Lower score = more noise than signal</a:t>
            </a:r>
          </a:p>
        </p:txBody>
      </p:sp>
    </p:spTree>
    <p:extLst>
      <p:ext uri="{BB962C8B-B14F-4D97-AF65-F5344CB8AC3E}">
        <p14:creationId xmlns:p14="http://schemas.microsoft.com/office/powerpoint/2010/main" val="59412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sequencing</a:t>
            </a:r>
          </a:p>
        </p:txBody>
      </p:sp>
      <p:pic>
        <p:nvPicPr>
          <p:cNvPr id="5122" name="Picture 2" descr="Image result for bidirectional dna sequencing">
            <a:extLst>
              <a:ext uri="{FF2B5EF4-FFF2-40B4-BE49-F238E27FC236}">
                <a16:creationId xmlns:a16="http://schemas.microsoft.com/office/drawing/2014/main" id="{40C1E4B3-B175-A046-B3AB-219E852F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67" y="1754375"/>
            <a:ext cx="8331465" cy="334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FF175E-3DCC-F346-BA4C-92B070C1FF53}"/>
              </a:ext>
            </a:extLst>
          </p:cNvPr>
          <p:cNvSpPr/>
          <p:nvPr/>
        </p:nvSpPr>
        <p:spPr>
          <a:xfrm>
            <a:off x="609600" y="583353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www.omicsonline.org</a:t>
            </a:r>
            <a:r>
              <a:rPr lang="en-US" sz="800" dirty="0"/>
              <a:t>/articles-images/CMBO-2-108-g003.html</a:t>
            </a:r>
          </a:p>
        </p:txBody>
      </p:sp>
    </p:spTree>
    <p:extLst>
      <p:ext uri="{BB962C8B-B14F-4D97-AF65-F5344CB8AC3E}">
        <p14:creationId xmlns:p14="http://schemas.microsoft.com/office/powerpoint/2010/main" val="3163463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complementation </a:t>
            </a:r>
          </a:p>
        </p:txBody>
      </p:sp>
      <p:pic>
        <p:nvPicPr>
          <p:cNvPr id="6146" name="Picture 2" descr="Image result for reverse complement sequencing">
            <a:extLst>
              <a:ext uri="{FF2B5EF4-FFF2-40B4-BE49-F238E27FC236}">
                <a16:creationId xmlns:a16="http://schemas.microsoft.com/office/drawing/2014/main" id="{99AB1C34-E600-744C-A2AE-D7395475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142" y="1122739"/>
            <a:ext cx="6962466" cy="522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FF175E-3DCC-F346-BA4C-92B070C1FF53}"/>
              </a:ext>
            </a:extLst>
          </p:cNvPr>
          <p:cNvSpPr/>
          <p:nvPr/>
        </p:nvSpPr>
        <p:spPr>
          <a:xfrm>
            <a:off x="609600" y="583353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biology.stackexchange.com</a:t>
            </a:r>
            <a:r>
              <a:rPr lang="en-US" sz="800" dirty="0"/>
              <a:t>/questions/56304/manual-primer-design-for-a-gene-on-the-reverse-strand</a:t>
            </a:r>
          </a:p>
        </p:txBody>
      </p:sp>
    </p:spTree>
    <p:extLst>
      <p:ext uri="{BB962C8B-B14F-4D97-AF65-F5344CB8AC3E}">
        <p14:creationId xmlns:p14="http://schemas.microsoft.com/office/powerpoint/2010/main" val="1772573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complementation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FF175E-3DCC-F346-BA4C-92B070C1FF53}"/>
              </a:ext>
            </a:extLst>
          </p:cNvPr>
          <p:cNvSpPr/>
          <p:nvPr/>
        </p:nvSpPr>
        <p:spPr>
          <a:xfrm>
            <a:off x="609600" y="583353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image.slidesharecdn.com</a:t>
            </a:r>
            <a:r>
              <a:rPr lang="en-US" sz="800" dirty="0"/>
              <a:t>/pcrprimerdesignenglishversion-160317161103/95/pcr-primer-design-english-version-10-638.jpg?cb=1458231192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2B276-85B1-9F4E-9B52-07D46D95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6" y="1788147"/>
            <a:ext cx="8349327" cy="3674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583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up and consensus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0E4B1-BDCA-5B4C-8B6A-E786C2EA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412" y="2011453"/>
            <a:ext cx="3719643" cy="28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9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Recap of the dataset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846578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Introduction to BLAST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607682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</a:t>
            </a:r>
            <a:r>
              <a:rPr lang="en-US" dirty="0"/>
              <a:t>asic </a:t>
            </a:r>
            <a:r>
              <a:rPr lang="en-US" u="sng" dirty="0"/>
              <a:t>L</a:t>
            </a:r>
            <a:r>
              <a:rPr lang="en-US" dirty="0"/>
              <a:t>ocal </a:t>
            </a:r>
            <a:r>
              <a:rPr lang="en-US" u="sng" dirty="0"/>
              <a:t>A</a:t>
            </a:r>
            <a:r>
              <a:rPr lang="en-US" dirty="0"/>
              <a:t>lignment </a:t>
            </a:r>
            <a:r>
              <a:rPr lang="en-US" u="sng" dirty="0"/>
              <a:t>S</a:t>
            </a:r>
            <a:r>
              <a:rPr lang="en-US" dirty="0"/>
              <a:t>earch </a:t>
            </a:r>
            <a:r>
              <a:rPr lang="en-US" u="sng" dirty="0"/>
              <a:t>T</a:t>
            </a:r>
            <a:r>
              <a:rPr lang="en-US" dirty="0"/>
              <a:t>ool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1821568"/>
            <a:ext cx="11900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An </a:t>
            </a:r>
            <a:r>
              <a:rPr lang="en-US" sz="3600" u="sng" dirty="0"/>
              <a:t>algorithm</a:t>
            </a:r>
            <a:r>
              <a:rPr lang="en-US" sz="3600" dirty="0"/>
              <a:t> for searching a </a:t>
            </a:r>
            <a:r>
              <a:rPr lang="en-US" sz="3600" u="sng" dirty="0"/>
              <a:t>database</a:t>
            </a:r>
            <a:r>
              <a:rPr lang="en-US" sz="3600" dirty="0"/>
              <a:t> of sequences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47460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</a:t>
            </a:r>
            <a:r>
              <a:rPr lang="en-US" dirty="0"/>
              <a:t>asic </a:t>
            </a:r>
            <a:r>
              <a:rPr lang="en-US" u="sng" dirty="0"/>
              <a:t>L</a:t>
            </a:r>
            <a:r>
              <a:rPr lang="en-US" dirty="0"/>
              <a:t>ocal </a:t>
            </a:r>
            <a:r>
              <a:rPr lang="en-US" u="sng" dirty="0"/>
              <a:t>A</a:t>
            </a:r>
            <a:r>
              <a:rPr lang="en-US" dirty="0"/>
              <a:t>lignment </a:t>
            </a:r>
            <a:r>
              <a:rPr lang="en-US" u="sng" dirty="0"/>
              <a:t>S</a:t>
            </a:r>
            <a:r>
              <a:rPr lang="en-US" dirty="0"/>
              <a:t>earch </a:t>
            </a:r>
            <a:r>
              <a:rPr lang="en-US" u="sng" dirty="0"/>
              <a:t>T</a:t>
            </a:r>
            <a:r>
              <a:rPr lang="en-US" dirty="0"/>
              <a:t>ool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1821568"/>
            <a:ext cx="11900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An </a:t>
            </a:r>
            <a:r>
              <a:rPr lang="en-US" sz="3600" u="sng" dirty="0"/>
              <a:t>algorithm</a:t>
            </a:r>
            <a:r>
              <a:rPr lang="en-US" sz="3600" dirty="0"/>
              <a:t> for searching a </a:t>
            </a:r>
            <a:r>
              <a:rPr lang="en-US" sz="3600" u="sng" dirty="0"/>
              <a:t>database</a:t>
            </a:r>
            <a:r>
              <a:rPr lang="en-US" sz="3600" dirty="0"/>
              <a:t> of sequences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“Google for DNA” (although works with any biological sequence, and started before Google ~1985)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81814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</a:t>
            </a:r>
            <a:r>
              <a:rPr lang="en-US" dirty="0"/>
              <a:t>asic </a:t>
            </a:r>
            <a:r>
              <a:rPr lang="en-US" u="sng" dirty="0"/>
              <a:t>L</a:t>
            </a:r>
            <a:r>
              <a:rPr lang="en-US" dirty="0"/>
              <a:t>ocal </a:t>
            </a:r>
            <a:r>
              <a:rPr lang="en-US" u="sng" dirty="0"/>
              <a:t>A</a:t>
            </a:r>
            <a:r>
              <a:rPr lang="en-US" dirty="0"/>
              <a:t>lignment </a:t>
            </a:r>
            <a:r>
              <a:rPr lang="en-US" u="sng" dirty="0"/>
              <a:t>S</a:t>
            </a:r>
            <a:r>
              <a:rPr lang="en-US" dirty="0"/>
              <a:t>earch </a:t>
            </a:r>
            <a:r>
              <a:rPr lang="en-US" u="sng" dirty="0"/>
              <a:t>T</a:t>
            </a:r>
            <a:r>
              <a:rPr lang="en-US" dirty="0"/>
              <a:t>ool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2AD5A-6BE7-0344-AE35-F9AD3893E7E8}"/>
              </a:ext>
            </a:extLst>
          </p:cNvPr>
          <p:cNvSpPr txBox="1"/>
          <p:nvPr/>
        </p:nvSpPr>
        <p:spPr>
          <a:xfrm>
            <a:off x="145574" y="1821568"/>
            <a:ext cx="119008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An </a:t>
            </a:r>
            <a:r>
              <a:rPr lang="en-US" sz="3600" u="sng" dirty="0"/>
              <a:t>algorithm</a:t>
            </a:r>
            <a:r>
              <a:rPr lang="en-US" sz="3600" dirty="0"/>
              <a:t> for searching a </a:t>
            </a:r>
            <a:r>
              <a:rPr lang="en-US" sz="3600" u="sng" dirty="0"/>
              <a:t>database</a:t>
            </a:r>
            <a:r>
              <a:rPr lang="en-US" sz="3600" dirty="0"/>
              <a:t> of sequences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“Google for DNA” (although works with any biological sequence, and started before Google ~1990 vs 1998)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NCBI is the most popular interface, but this is software that can be run anywhere (including Subway)</a:t>
            </a:r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02844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Warning: Analogy</a:t>
            </a:r>
            <a:br>
              <a:rPr lang="en-US" sz="7200" dirty="0"/>
            </a:br>
            <a:r>
              <a:rPr lang="en-US" sz="4400" dirty="0"/>
              <a:t>(useful for discussion but not the whole picture)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3064142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algorithm analogy</a:t>
            </a:r>
          </a:p>
        </p:txBody>
      </p:sp>
      <p:pic>
        <p:nvPicPr>
          <p:cNvPr id="8194" name="Picture 2" descr="Image result for stock image bucket no background">
            <a:extLst>
              <a:ext uri="{FF2B5EF4-FFF2-40B4-BE49-F238E27FC236}">
                <a16:creationId xmlns:a16="http://schemas.microsoft.com/office/drawing/2014/main" id="{A17F36D6-716C-4449-9881-3A365754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18" y="1988620"/>
            <a:ext cx="2633662" cy="343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66092-60D7-6A4C-B757-D606B8FB201A}"/>
              </a:ext>
            </a:extLst>
          </p:cNvPr>
          <p:cNvSpPr txBox="1"/>
          <p:nvPr/>
        </p:nvSpPr>
        <p:spPr>
          <a:xfrm>
            <a:off x="430386" y="2228671"/>
            <a:ext cx="119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Query sequence</a:t>
            </a:r>
          </a:p>
          <a:p>
            <a:pPr algn="just"/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GGGG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3276E-5310-304C-A67A-0B8719C2AE8C}"/>
              </a:ext>
            </a:extLst>
          </p:cNvPr>
          <p:cNvSpPr txBox="1"/>
          <p:nvPr/>
        </p:nvSpPr>
        <p:spPr>
          <a:xfrm>
            <a:off x="8129861" y="5583355"/>
            <a:ext cx="210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834869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algorithm analogy</a:t>
            </a:r>
          </a:p>
        </p:txBody>
      </p:sp>
      <p:pic>
        <p:nvPicPr>
          <p:cNvPr id="8194" name="Picture 2" descr="Image result for stock image bucket no background">
            <a:extLst>
              <a:ext uri="{FF2B5EF4-FFF2-40B4-BE49-F238E27FC236}">
                <a16:creationId xmlns:a16="http://schemas.microsoft.com/office/drawing/2014/main" id="{A17F36D6-716C-4449-9881-3A365754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579" y="1869058"/>
            <a:ext cx="2633662" cy="343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66092-60D7-6A4C-B757-D606B8FB201A}"/>
              </a:ext>
            </a:extLst>
          </p:cNvPr>
          <p:cNvSpPr txBox="1"/>
          <p:nvPr/>
        </p:nvSpPr>
        <p:spPr>
          <a:xfrm>
            <a:off x="430386" y="2228671"/>
            <a:ext cx="1190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Query sequence</a:t>
            </a:r>
          </a:p>
          <a:p>
            <a:pPr algn="just"/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GGGG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3276E-5310-304C-A67A-0B8719C2AE8C}"/>
              </a:ext>
            </a:extLst>
          </p:cNvPr>
          <p:cNvSpPr txBox="1"/>
          <p:nvPr/>
        </p:nvSpPr>
        <p:spPr>
          <a:xfrm>
            <a:off x="8129861" y="5583355"/>
            <a:ext cx="210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E7363-8E22-1A4F-96BD-63DEC0BD6FF2}"/>
              </a:ext>
            </a:extLst>
          </p:cNvPr>
          <p:cNvSpPr txBox="1"/>
          <p:nvPr/>
        </p:nvSpPr>
        <p:spPr>
          <a:xfrm rot="3478430">
            <a:off x="7045035" y="4287579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0CC7B-2FBF-5543-8628-C2EE596562F5}"/>
              </a:ext>
            </a:extLst>
          </p:cNvPr>
          <p:cNvSpPr txBox="1"/>
          <p:nvPr/>
        </p:nvSpPr>
        <p:spPr>
          <a:xfrm rot="4643748">
            <a:off x="6604923" y="4326265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/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F0619-24E0-7F4A-BBF6-340E3934D0EB}"/>
              </a:ext>
            </a:extLst>
          </p:cNvPr>
          <p:cNvSpPr txBox="1"/>
          <p:nvPr/>
        </p:nvSpPr>
        <p:spPr>
          <a:xfrm rot="5400000">
            <a:off x="6494418" y="4287579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E2DC4-0A1B-BA4B-862A-5019C2B2986B}"/>
              </a:ext>
            </a:extLst>
          </p:cNvPr>
          <p:cNvSpPr txBox="1"/>
          <p:nvPr/>
        </p:nvSpPr>
        <p:spPr>
          <a:xfrm rot="4441096">
            <a:off x="6229904" y="4523944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9F5D6-3C80-A44E-A042-4C10366430C9}"/>
              </a:ext>
            </a:extLst>
          </p:cNvPr>
          <p:cNvSpPr txBox="1"/>
          <p:nvPr/>
        </p:nvSpPr>
        <p:spPr>
          <a:xfrm rot="6028137">
            <a:off x="5949484" y="4331643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/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8FB43-2730-6E46-9FA4-A8FDD3AA9BC7}"/>
              </a:ext>
            </a:extLst>
          </p:cNvPr>
          <p:cNvSpPr txBox="1"/>
          <p:nvPr/>
        </p:nvSpPr>
        <p:spPr>
          <a:xfrm rot="6028137">
            <a:off x="6508900" y="4331643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BD1E8-3B33-1440-B9E8-DF48B36A4FB6}"/>
              </a:ext>
            </a:extLst>
          </p:cNvPr>
          <p:cNvSpPr txBox="1"/>
          <p:nvPr/>
        </p:nvSpPr>
        <p:spPr>
          <a:xfrm rot="6405919">
            <a:off x="6646818" y="4439979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24865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algorithm analogy</a:t>
            </a:r>
          </a:p>
        </p:txBody>
      </p:sp>
      <p:pic>
        <p:nvPicPr>
          <p:cNvPr id="10242" name="Picture 2" descr="Image result for genbank growth">
            <a:extLst>
              <a:ext uri="{FF2B5EF4-FFF2-40B4-BE49-F238E27FC236}">
                <a16:creationId xmlns:a16="http://schemas.microsoft.com/office/drawing/2014/main" id="{61086E76-D6CD-7647-8419-6494DA854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746" y="1417638"/>
            <a:ext cx="6718508" cy="485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26E127-3D8C-FF44-9ED5-537B882C9846}"/>
              </a:ext>
            </a:extLst>
          </p:cNvPr>
          <p:cNvSpPr/>
          <p:nvPr/>
        </p:nvSpPr>
        <p:spPr>
          <a:xfrm>
            <a:off x="609600" y="5929344"/>
            <a:ext cx="208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www.nlm.nih.gov</a:t>
            </a:r>
            <a:r>
              <a:rPr lang="en-US" sz="800" dirty="0"/>
              <a:t>/about/2018CJ.html</a:t>
            </a:r>
          </a:p>
        </p:txBody>
      </p:sp>
    </p:spTree>
    <p:extLst>
      <p:ext uri="{BB962C8B-B14F-4D97-AF65-F5344CB8AC3E}">
        <p14:creationId xmlns:p14="http://schemas.microsoft.com/office/powerpoint/2010/main" val="1189063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algorithm analogy – searching by “word”</a:t>
            </a:r>
          </a:p>
        </p:txBody>
      </p:sp>
      <p:pic>
        <p:nvPicPr>
          <p:cNvPr id="8194" name="Picture 2" descr="Image result for stock image bucket no background">
            <a:extLst>
              <a:ext uri="{FF2B5EF4-FFF2-40B4-BE49-F238E27FC236}">
                <a16:creationId xmlns:a16="http://schemas.microsoft.com/office/drawing/2014/main" id="{A17F36D6-716C-4449-9881-3A365754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579" y="1869058"/>
            <a:ext cx="2633662" cy="343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66092-60D7-6A4C-B757-D606B8FB201A}"/>
              </a:ext>
            </a:extLst>
          </p:cNvPr>
          <p:cNvSpPr txBox="1"/>
          <p:nvPr/>
        </p:nvSpPr>
        <p:spPr>
          <a:xfrm>
            <a:off x="490347" y="2117267"/>
            <a:ext cx="11900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Break the </a:t>
            </a:r>
            <a:r>
              <a:rPr lang="en-US" sz="3600" i="1" dirty="0"/>
              <a:t>Query sequence</a:t>
            </a:r>
          </a:p>
          <a:p>
            <a:pPr algn="just"/>
            <a:r>
              <a:rPr lang="en-US" sz="3600" dirty="0"/>
              <a:t>Into “words” (k-</a:t>
            </a:r>
            <a:r>
              <a:rPr lang="en-US" sz="3600" dirty="0" err="1"/>
              <a:t>mers</a:t>
            </a:r>
            <a:r>
              <a:rPr lang="en-US" sz="3600" dirty="0"/>
              <a:t>)</a:t>
            </a:r>
          </a:p>
          <a:p>
            <a:pPr algn="just"/>
            <a:endParaRPr lang="en-US" sz="3600" b="1" dirty="0">
              <a:solidFill>
                <a:srgbClr val="00B050"/>
              </a:solidFill>
            </a:endParaRPr>
          </a:p>
          <a:p>
            <a:pPr algn="just"/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 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 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70C0"/>
                </a:solidFill>
              </a:rPr>
              <a:t>C </a:t>
            </a:r>
            <a:r>
              <a:rPr lang="en-US" sz="3600" b="1" dirty="0"/>
              <a:t>GGG G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 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B050"/>
                </a:solidFill>
              </a:rPr>
              <a:t>A 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3276E-5310-304C-A67A-0B8719C2AE8C}"/>
              </a:ext>
            </a:extLst>
          </p:cNvPr>
          <p:cNvSpPr txBox="1"/>
          <p:nvPr/>
        </p:nvSpPr>
        <p:spPr>
          <a:xfrm>
            <a:off x="8129861" y="5583355"/>
            <a:ext cx="210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E7363-8E22-1A4F-96BD-63DEC0BD6FF2}"/>
              </a:ext>
            </a:extLst>
          </p:cNvPr>
          <p:cNvSpPr txBox="1"/>
          <p:nvPr/>
        </p:nvSpPr>
        <p:spPr>
          <a:xfrm rot="3478430">
            <a:off x="7045035" y="4287579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0CC7B-2FBF-5543-8628-C2EE596562F5}"/>
              </a:ext>
            </a:extLst>
          </p:cNvPr>
          <p:cNvSpPr txBox="1"/>
          <p:nvPr/>
        </p:nvSpPr>
        <p:spPr>
          <a:xfrm rot="4643748">
            <a:off x="6604923" y="4326265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/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F0619-24E0-7F4A-BBF6-340E3934D0EB}"/>
              </a:ext>
            </a:extLst>
          </p:cNvPr>
          <p:cNvSpPr txBox="1"/>
          <p:nvPr/>
        </p:nvSpPr>
        <p:spPr>
          <a:xfrm rot="5400000">
            <a:off x="6494418" y="4287579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E2DC4-0A1B-BA4B-862A-5019C2B2986B}"/>
              </a:ext>
            </a:extLst>
          </p:cNvPr>
          <p:cNvSpPr txBox="1"/>
          <p:nvPr/>
        </p:nvSpPr>
        <p:spPr>
          <a:xfrm rot="4441096">
            <a:off x="6229904" y="4523944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9F5D6-3C80-A44E-A042-4C10366430C9}"/>
              </a:ext>
            </a:extLst>
          </p:cNvPr>
          <p:cNvSpPr txBox="1"/>
          <p:nvPr/>
        </p:nvSpPr>
        <p:spPr>
          <a:xfrm rot="6028137">
            <a:off x="5949484" y="4331643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/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8FB43-2730-6E46-9FA4-A8FDD3AA9BC7}"/>
              </a:ext>
            </a:extLst>
          </p:cNvPr>
          <p:cNvSpPr txBox="1"/>
          <p:nvPr/>
        </p:nvSpPr>
        <p:spPr>
          <a:xfrm rot="6028137">
            <a:off x="6508900" y="4331643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BD1E8-3B33-1440-B9E8-DF48B36A4FB6}"/>
              </a:ext>
            </a:extLst>
          </p:cNvPr>
          <p:cNvSpPr txBox="1"/>
          <p:nvPr/>
        </p:nvSpPr>
        <p:spPr>
          <a:xfrm rot="6405919">
            <a:off x="6646818" y="4439979"/>
            <a:ext cx="534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B050"/>
                </a:solidFill>
              </a:rPr>
              <a:t>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/>
              <a:t>G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>
                <a:solidFill>
                  <a:srgbClr val="C00000"/>
                </a:solidFill>
              </a:rPr>
              <a:t>T</a:t>
            </a:r>
            <a:r>
              <a:rPr lang="en-US" sz="2000" b="1" dirty="0">
                <a:solidFill>
                  <a:srgbClr val="00B050"/>
                </a:solidFill>
              </a:rPr>
              <a:t>AA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6705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algorithm analogy – searching by “word”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66092-60D7-6A4C-B757-D606B8FB201A}"/>
              </a:ext>
            </a:extLst>
          </p:cNvPr>
          <p:cNvSpPr txBox="1"/>
          <p:nvPr/>
        </p:nvSpPr>
        <p:spPr>
          <a:xfrm>
            <a:off x="490347" y="2117267"/>
            <a:ext cx="11900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Break the </a:t>
            </a:r>
            <a:r>
              <a:rPr lang="en-US" sz="3600" i="1" dirty="0"/>
              <a:t>Query sequence</a:t>
            </a:r>
          </a:p>
          <a:p>
            <a:pPr algn="just"/>
            <a:r>
              <a:rPr lang="en-US" sz="3600" dirty="0"/>
              <a:t>Into “words” (k-</a:t>
            </a:r>
            <a:r>
              <a:rPr lang="en-US" sz="3600" dirty="0" err="1"/>
              <a:t>mers</a:t>
            </a:r>
            <a:r>
              <a:rPr lang="en-US" sz="3600" dirty="0"/>
              <a:t>)</a:t>
            </a:r>
          </a:p>
          <a:p>
            <a:pPr algn="just"/>
            <a:endParaRPr lang="en-US" sz="3600" b="1" dirty="0">
              <a:solidFill>
                <a:srgbClr val="00B050"/>
              </a:solidFill>
            </a:endParaRPr>
          </a:p>
          <a:p>
            <a:pPr algn="just"/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 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 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70C0"/>
                </a:solidFill>
              </a:rPr>
              <a:t>C </a:t>
            </a:r>
            <a:r>
              <a:rPr lang="en-US" sz="3600" b="1" dirty="0"/>
              <a:t>GGG G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 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B050"/>
                </a:solidFill>
              </a:rPr>
              <a:t>A 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3276E-5310-304C-A67A-0B8719C2AE8C}"/>
              </a:ext>
            </a:extLst>
          </p:cNvPr>
          <p:cNvSpPr txBox="1"/>
          <p:nvPr/>
        </p:nvSpPr>
        <p:spPr>
          <a:xfrm>
            <a:off x="8129861" y="5583355"/>
            <a:ext cx="210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Database</a:t>
            </a:r>
          </a:p>
        </p:txBody>
      </p:sp>
      <p:pic>
        <p:nvPicPr>
          <p:cNvPr id="16" name="Picture 2" descr="Image result for stock image bucket no background">
            <a:extLst>
              <a:ext uri="{FF2B5EF4-FFF2-40B4-BE49-F238E27FC236}">
                <a16:creationId xmlns:a16="http://schemas.microsoft.com/office/drawing/2014/main" id="{F742ACA5-7CCE-3D4D-9071-8ABC0208A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91" y="3026533"/>
            <a:ext cx="1450334" cy="18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stock image bucket no background">
            <a:extLst>
              <a:ext uri="{FF2B5EF4-FFF2-40B4-BE49-F238E27FC236}">
                <a16:creationId xmlns:a16="http://schemas.microsoft.com/office/drawing/2014/main" id="{372E7C21-B790-F24D-9D8B-DBBD22D7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03" y="3115585"/>
            <a:ext cx="1450334" cy="18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stock image bucket no background">
            <a:extLst>
              <a:ext uri="{FF2B5EF4-FFF2-40B4-BE49-F238E27FC236}">
                <a16:creationId xmlns:a16="http://schemas.microsoft.com/office/drawing/2014/main" id="{93133352-E790-394C-852F-648B4DD69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723" y="3020617"/>
            <a:ext cx="1450334" cy="188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8E2DC4-0A1B-BA4B-862A-5019C2B2986B}"/>
              </a:ext>
            </a:extLst>
          </p:cNvPr>
          <p:cNvSpPr txBox="1"/>
          <p:nvPr/>
        </p:nvSpPr>
        <p:spPr>
          <a:xfrm>
            <a:off x="7118903" y="2435374"/>
            <a:ext cx="1431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solidFill>
                  <a:srgbClr val="00B050"/>
                </a:solidFill>
              </a:rPr>
              <a:t>A</a:t>
            </a:r>
            <a:r>
              <a:rPr lang="en-US" sz="4000" b="1" dirty="0">
                <a:solidFill>
                  <a:srgbClr val="0070C0"/>
                </a:solidFill>
              </a:rPr>
              <a:t>C</a:t>
            </a:r>
            <a:r>
              <a:rPr lang="en-US" sz="4000" b="1" dirty="0">
                <a:solidFill>
                  <a:srgbClr val="C00000"/>
                </a:solidFill>
              </a:rPr>
              <a:t>T</a:t>
            </a:r>
            <a:r>
              <a:rPr lang="en-US" sz="4000" b="1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DB0D5-2CC6-4342-81B3-CBAACDABDB33}"/>
              </a:ext>
            </a:extLst>
          </p:cNvPr>
          <p:cNvSpPr txBox="1"/>
          <p:nvPr/>
        </p:nvSpPr>
        <p:spPr>
          <a:xfrm>
            <a:off x="8713080" y="2429045"/>
            <a:ext cx="1450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solidFill>
                  <a:srgbClr val="C00000"/>
                </a:solidFill>
              </a:rPr>
              <a:t>T</a:t>
            </a:r>
            <a:r>
              <a:rPr lang="en-US" sz="4000" b="1" dirty="0">
                <a:solidFill>
                  <a:srgbClr val="0070C0"/>
                </a:solidFill>
              </a:rPr>
              <a:t>C</a:t>
            </a:r>
            <a:r>
              <a:rPr lang="en-US" sz="4000" b="1" dirty="0">
                <a:solidFill>
                  <a:srgbClr val="C00000"/>
                </a:solidFill>
              </a:rPr>
              <a:t>T</a:t>
            </a:r>
            <a:r>
              <a:rPr lang="en-US" sz="4000" b="1" dirty="0"/>
              <a:t>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C3D5B-E5E5-C141-8FA4-7AD8C28D0930}"/>
              </a:ext>
            </a:extLst>
          </p:cNvPr>
          <p:cNvSpPr txBox="1"/>
          <p:nvPr/>
        </p:nvSpPr>
        <p:spPr>
          <a:xfrm>
            <a:off x="10307257" y="2396074"/>
            <a:ext cx="1654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/>
              <a:t>G</a:t>
            </a:r>
            <a:r>
              <a:rPr lang="en-US" sz="4000" b="1" dirty="0">
                <a:solidFill>
                  <a:srgbClr val="0070C0"/>
                </a:solidFill>
              </a:rPr>
              <a:t>C</a:t>
            </a:r>
            <a:r>
              <a:rPr lang="en-US" sz="4000" b="1" dirty="0">
                <a:solidFill>
                  <a:srgbClr val="C00000"/>
                </a:solidFill>
              </a:rPr>
              <a:t>T</a:t>
            </a:r>
            <a:r>
              <a:rPr lang="en-US" sz="4000" b="1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644927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0ED9-D5D6-1F4C-8FC8-4368960A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DNA Barcoding</a:t>
            </a:r>
          </a:p>
        </p:txBody>
      </p:sp>
      <p:pic>
        <p:nvPicPr>
          <p:cNvPr id="4" name="Picture 2" descr="http://www.nancybilello.com/image/BeautifulPlants1765184.jpg">
            <a:extLst>
              <a:ext uri="{FF2B5EF4-FFF2-40B4-BE49-F238E27FC236}">
                <a16:creationId xmlns:a16="http://schemas.microsoft.com/office/drawing/2014/main" id="{8322E067-8CC9-144B-A4AF-D4DF8DA43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1774031"/>
            <a:ext cx="2987675" cy="19923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C:\Users\Jason Williams\AppData\Local\Microsoft\Windows\Temporary Internet Files\Content.IE5\Q2FDINWH\MP900446787[1].jpg">
            <a:extLst>
              <a:ext uri="{FF2B5EF4-FFF2-40B4-BE49-F238E27FC236}">
                <a16:creationId xmlns:a16="http://schemas.microsoft.com/office/drawing/2014/main" id="{8075F06C-2CA8-4A42-BEC3-8DFBA6F72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6" y="1752600"/>
            <a:ext cx="1431925" cy="1905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C:\Users\Jason Williams\AppData\Local\Microsoft\Windows\Temporary Internet Files\Content.IE5\UU0EI838\MC900439590[1].png">
            <a:extLst>
              <a:ext uri="{FF2B5EF4-FFF2-40B4-BE49-F238E27FC236}">
                <a16:creationId xmlns:a16="http://schemas.microsoft.com/office/drawing/2014/main" id="{FD66B2A6-4D77-E640-AFF2-82A98FE98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8801"/>
            <a:ext cx="2438400" cy="2124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1F8D4FF4-6C34-6542-8583-9F34C10FE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450" y="4808538"/>
            <a:ext cx="3048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200" b="1">
                <a:solidFill>
                  <a:srgbClr val="055C67"/>
                </a:solidFill>
                <a:latin typeface="Calibri" charset="0"/>
              </a:rPr>
              <a:t>ACGAGTCGGTAGCTGCCCTCTGACTGCATCGAATTGCTCCCCTACTACGTGCTATATGCGCTTACGATCGTACGAAGATTTATAGAATGCTGCTACTGCTCCCTTATTCGATAACTAGCTCGATTATAGCTACGATG</a:t>
            </a:r>
          </a:p>
        </p:txBody>
      </p:sp>
      <p:pic>
        <p:nvPicPr>
          <p:cNvPr id="8" name="Picture 10" descr="http://freebarcodefonts.dobsonsw.com/images/code128bar.jpg">
            <a:extLst>
              <a:ext uri="{FF2B5EF4-FFF2-40B4-BE49-F238E27FC236}">
                <a16:creationId xmlns:a16="http://schemas.microsoft.com/office/drawing/2014/main" id="{416F67AD-290E-254B-ABB7-ADA77BC1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4860750"/>
            <a:ext cx="19875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E83EAEF1-A319-BC45-8D4B-2CB42711E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986" y="3875088"/>
            <a:ext cx="754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dirty="0">
                <a:latin typeface="Calibri" charset="0"/>
              </a:rPr>
              <a:t>Organism is sampled                DNA is extracted            “Barcode” amplified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08F04489-19C5-BA44-AE3A-677041994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032" y="5884217"/>
            <a:ext cx="78587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>
                <a:latin typeface="Calibri" charset="0"/>
              </a:rPr>
              <a:t>Sequenced DNA is compared with DNA in a barcode database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4A2C4B8-DE50-6949-854B-E7C35EF414CE}"/>
              </a:ext>
            </a:extLst>
          </p:cNvPr>
          <p:cNvSpPr/>
          <p:nvPr/>
        </p:nvSpPr>
        <p:spPr>
          <a:xfrm>
            <a:off x="4844245" y="2407766"/>
            <a:ext cx="619932" cy="72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1E466FC-B9CE-1F41-996E-23B5E588BB10}"/>
              </a:ext>
            </a:extLst>
          </p:cNvPr>
          <p:cNvSpPr/>
          <p:nvPr/>
        </p:nvSpPr>
        <p:spPr>
          <a:xfrm>
            <a:off x="7157634" y="2371188"/>
            <a:ext cx="619932" cy="72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E0042B3D-869E-7B4F-9BFC-88FE7CF8D88B}"/>
              </a:ext>
            </a:extLst>
          </p:cNvPr>
          <p:cNvSpPr/>
          <p:nvPr/>
        </p:nvSpPr>
        <p:spPr>
          <a:xfrm>
            <a:off x="9895884" y="2581500"/>
            <a:ext cx="1477180" cy="27189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54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BLAST a sequence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B2FE1-75D3-0E4B-B2BC-DB8EA123BFBE}"/>
              </a:ext>
            </a:extLst>
          </p:cNvPr>
          <p:cNvSpPr/>
          <p:nvPr/>
        </p:nvSpPr>
        <p:spPr>
          <a:xfrm>
            <a:off x="3048000" y="158234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&gt;mosquito-1F</a:t>
            </a:r>
          </a:p>
          <a:p>
            <a:r>
              <a:rPr lang="en-US" dirty="0"/>
              <a:t>CTTTAAGTATATTAATTCGTGCTGAATTAAGTCACCCAGGGATATTTATTGGAAATGATCAAATTTATAACGTAATTGTTACAGCTCATGCATTTATTATAATTTTTTTTATAGTAATACCAATTATAATTGGAGGATTTGGAAATTGATTAGTTCCTTTAATATTAGGAGCTCCTGATATAGCATTTCCTCGAATAAATAATATAAGTTTTTGAATATTACCTCCTTCTTTAACTCTACTACTTTCTAGTTCAATAGTAGAAAATGGAGCAGGGACAGGATGAACAGTTTATCCTCCTCTTTCATCAGGAACAGCACATGCTGGAGCTTCTGTTGATTTAGCAATTTTCTCTCTTCATTTAGCAGGGATTTCATCTATTTTAGGAGCAGTAAATTTTATTACTACTGTTATTAATATACGATCATCTGGAATTACTTTAGATCGATTACCTTTATTTGTTTGATCTGTAGTAATTACTGCTATTTTATTACTTTTATCTCTTCCTGTATTAGCTGGAGCTATTACTATATTATTAACTGATCGAAATTTAAATACTTCCTTCTTTGACCCAATTGGAGGAGGAG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658B98-748F-634E-B2EC-9A469F476E40}"/>
              </a:ext>
            </a:extLst>
          </p:cNvPr>
          <p:cNvSpPr/>
          <p:nvPr/>
        </p:nvSpPr>
        <p:spPr>
          <a:xfrm>
            <a:off x="2753675" y="5552819"/>
            <a:ext cx="68907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https://</a:t>
            </a:r>
            <a:r>
              <a:rPr lang="en-US" sz="3200" b="1" dirty="0" err="1"/>
              <a:t>blast.ncbi.nlm.nih.gov</a:t>
            </a:r>
            <a:r>
              <a:rPr lang="en-US" sz="3200" b="1" dirty="0"/>
              <a:t>/</a:t>
            </a:r>
            <a:r>
              <a:rPr lang="en-US" sz="3200" b="1" dirty="0" err="1"/>
              <a:t>Blast.cgi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71541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and controls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F91BD-6F1F-D14D-BF53-A153A22F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78" y="1194057"/>
            <a:ext cx="6970843" cy="5199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B6463-E03D-284D-8506-34296B18567D}"/>
              </a:ext>
            </a:extLst>
          </p:cNvPr>
          <p:cNvSpPr txBox="1"/>
          <p:nvPr/>
        </p:nvSpPr>
        <p:spPr>
          <a:xfrm rot="5400000">
            <a:off x="8334533" y="2574243"/>
            <a:ext cx="3098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fasta.bioch.virginia.edu</a:t>
            </a:r>
            <a:r>
              <a:rPr lang="en-US" sz="800" dirty="0"/>
              <a:t>/biol4230/</a:t>
            </a:r>
            <a:r>
              <a:rPr lang="en-US" sz="800" dirty="0" err="1"/>
              <a:t>lects</a:t>
            </a:r>
            <a:r>
              <a:rPr lang="en-US" sz="800" dirty="0"/>
              <a:t>/biol4230_4_blast2.pdf</a:t>
            </a:r>
          </a:p>
        </p:txBody>
      </p:sp>
    </p:spTree>
    <p:extLst>
      <p:ext uri="{BB962C8B-B14F-4D97-AF65-F5344CB8AC3E}">
        <p14:creationId xmlns:p14="http://schemas.microsoft.com/office/powerpoint/2010/main" val="3825514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algorithm analogy – searching by “word”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66092-60D7-6A4C-B757-D606B8FB201A}"/>
              </a:ext>
            </a:extLst>
          </p:cNvPr>
          <p:cNvSpPr txBox="1"/>
          <p:nvPr/>
        </p:nvSpPr>
        <p:spPr>
          <a:xfrm>
            <a:off x="490347" y="2117267"/>
            <a:ext cx="11900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The </a:t>
            </a:r>
            <a:r>
              <a:rPr lang="en-US" sz="3600" i="1" dirty="0"/>
              <a:t>Query sequence</a:t>
            </a:r>
          </a:p>
          <a:p>
            <a:pPr algn="just"/>
            <a:r>
              <a:rPr lang="en-US" sz="3600" dirty="0"/>
              <a:t>Is aligned to a </a:t>
            </a:r>
            <a:r>
              <a:rPr lang="en-US" sz="3600" i="1" dirty="0"/>
              <a:t>Subject </a:t>
            </a:r>
            <a:r>
              <a:rPr lang="en-US" sz="3600" dirty="0"/>
              <a:t>(a sequence in the database)</a:t>
            </a:r>
          </a:p>
          <a:p>
            <a:pPr algn="just"/>
            <a:endParaRPr lang="en-US" sz="3600" b="1" dirty="0">
              <a:solidFill>
                <a:srgbClr val="00B050"/>
              </a:solidFill>
            </a:endParaRPr>
          </a:p>
          <a:p>
            <a:pPr algn="just"/>
            <a:r>
              <a:rPr lang="en-US" sz="3600" b="1" dirty="0">
                <a:solidFill>
                  <a:srgbClr val="00B050"/>
                </a:solidFill>
              </a:rPr>
              <a:t>		</a:t>
            </a:r>
            <a:r>
              <a:rPr lang="en-US" sz="3600" b="1" dirty="0"/>
              <a:t>	Q: 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dirty="0"/>
              <a:t>–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GGGG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</a:t>
            </a:r>
          </a:p>
          <a:p>
            <a:pPr algn="just"/>
            <a:r>
              <a:rPr lang="en-US" sz="3600" b="1" dirty="0"/>
              <a:t>			      ||| |||   |||| |    || |||| ||</a:t>
            </a:r>
          </a:p>
          <a:p>
            <a:pPr algn="just"/>
            <a:r>
              <a:rPr lang="en-US" sz="3600" b="1" dirty="0"/>
              <a:t>			S:  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CC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GG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/>
              <a:t>G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>
                <a:solidFill>
                  <a:srgbClr val="C00000"/>
                </a:solidFill>
              </a:rPr>
              <a:t>T</a:t>
            </a:r>
            <a:r>
              <a:rPr lang="en-US" sz="3600" b="1" dirty="0">
                <a:solidFill>
                  <a:srgbClr val="00B050"/>
                </a:solidFill>
              </a:rPr>
              <a:t>A</a:t>
            </a:r>
            <a:r>
              <a:rPr lang="en-US" sz="3600" b="1" dirty="0">
                <a:solidFill>
                  <a:srgbClr val="0070C0"/>
                </a:solidFill>
              </a:rPr>
              <a:t>C</a:t>
            </a:r>
            <a:r>
              <a:rPr lang="en-US" sz="36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904282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algorithm analogy – alignment</a:t>
            </a:r>
          </a:p>
        </p:txBody>
      </p:sp>
      <p:pic>
        <p:nvPicPr>
          <p:cNvPr id="19458" name="Picture 2" descr="Image result for blast alignment score">
            <a:extLst>
              <a:ext uri="{FF2B5EF4-FFF2-40B4-BE49-F238E27FC236}">
                <a16:creationId xmlns:a16="http://schemas.microsoft.com/office/drawing/2014/main" id="{66708314-F983-594B-B50F-3FF9E407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705" y="1608105"/>
            <a:ext cx="7620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18D33C-F1AC-8946-9968-69FEC5BB7363}"/>
              </a:ext>
            </a:extLst>
          </p:cNvPr>
          <p:cNvSpPr/>
          <p:nvPr/>
        </p:nvSpPr>
        <p:spPr>
          <a:xfrm>
            <a:off x="609600" y="5900673"/>
            <a:ext cx="2252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www.ncbi.nlm.nih.gov</a:t>
            </a:r>
            <a:r>
              <a:rPr lang="en-US" sz="800" dirty="0"/>
              <a:t>/books/NBK62051/</a:t>
            </a:r>
          </a:p>
        </p:txBody>
      </p:sp>
    </p:spTree>
    <p:extLst>
      <p:ext uri="{BB962C8B-B14F-4D97-AF65-F5344CB8AC3E}">
        <p14:creationId xmlns:p14="http://schemas.microsoft.com/office/powerpoint/2010/main" val="3063873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a BLAST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579F8-88CC-0D42-8414-1329EC20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19" y="1825352"/>
            <a:ext cx="10703881" cy="3421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7610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BLAST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2F7F8-3302-0249-BDC7-6F9C9F26091C}"/>
              </a:ext>
            </a:extLst>
          </p:cNvPr>
          <p:cNvSpPr txBox="1"/>
          <p:nvPr/>
        </p:nvSpPr>
        <p:spPr>
          <a:xfrm>
            <a:off x="145574" y="1417638"/>
            <a:ext cx="119008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Max Score</a:t>
            </a:r>
            <a:r>
              <a:rPr lang="en-US" sz="3200" dirty="0"/>
              <a:t>: Highest alignment score (according to a formula)</a:t>
            </a:r>
          </a:p>
          <a:p>
            <a:r>
              <a:rPr lang="en-US" sz="3200" dirty="0"/>
              <a:t> </a:t>
            </a:r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19495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BLAST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2F7F8-3302-0249-BDC7-6F9C9F26091C}"/>
              </a:ext>
            </a:extLst>
          </p:cNvPr>
          <p:cNvSpPr txBox="1"/>
          <p:nvPr/>
        </p:nvSpPr>
        <p:spPr>
          <a:xfrm>
            <a:off x="145574" y="1417638"/>
            <a:ext cx="119008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Max Score</a:t>
            </a:r>
            <a:r>
              <a:rPr lang="en-US" sz="3200" dirty="0"/>
              <a:t>: Highest alignment score (according to a formula)</a:t>
            </a:r>
          </a:p>
          <a:p>
            <a:r>
              <a:rPr lang="en-US" sz="32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Query Cover</a:t>
            </a:r>
            <a:r>
              <a:rPr lang="en-US" sz="3200" dirty="0"/>
              <a:t>: % of the query length included in aligned segment</a:t>
            </a:r>
          </a:p>
          <a:p>
            <a:endParaRPr lang="en-US" sz="3200" dirty="0"/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91704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BLAST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2F7F8-3302-0249-BDC7-6F9C9F26091C}"/>
              </a:ext>
            </a:extLst>
          </p:cNvPr>
          <p:cNvSpPr txBox="1"/>
          <p:nvPr/>
        </p:nvSpPr>
        <p:spPr>
          <a:xfrm>
            <a:off x="145574" y="1417638"/>
            <a:ext cx="1190085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Max Score</a:t>
            </a:r>
            <a:r>
              <a:rPr lang="en-US" sz="3200" dirty="0"/>
              <a:t>: Highest alignment score (according to a formula)</a:t>
            </a:r>
          </a:p>
          <a:p>
            <a:r>
              <a:rPr lang="en-US" sz="32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Query Cover</a:t>
            </a:r>
            <a:r>
              <a:rPr lang="en-US" sz="3200" dirty="0"/>
              <a:t>: % of the query length included in aligned segment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 value</a:t>
            </a:r>
            <a:r>
              <a:rPr lang="en-US" sz="3200" dirty="0"/>
              <a:t>: The number of alignments expected by chance with the calculated score or better</a:t>
            </a:r>
          </a:p>
          <a:p>
            <a:endParaRPr lang="en-US" sz="3200" dirty="0"/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44904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BLAST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2F7F8-3302-0249-BDC7-6F9C9F26091C}"/>
              </a:ext>
            </a:extLst>
          </p:cNvPr>
          <p:cNvSpPr txBox="1"/>
          <p:nvPr/>
        </p:nvSpPr>
        <p:spPr>
          <a:xfrm>
            <a:off x="145574" y="1417638"/>
            <a:ext cx="119008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Max Score</a:t>
            </a:r>
            <a:r>
              <a:rPr lang="en-US" sz="3200" dirty="0"/>
              <a:t>: Highest alignment score (according to a formula)</a:t>
            </a:r>
          </a:p>
          <a:p>
            <a:r>
              <a:rPr lang="en-US" sz="32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Query Cover</a:t>
            </a:r>
            <a:r>
              <a:rPr lang="en-US" sz="3200" dirty="0"/>
              <a:t>: % of the query length included in aligned segment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 value</a:t>
            </a:r>
            <a:r>
              <a:rPr lang="en-US" sz="3200" dirty="0"/>
              <a:t>: The number of alignments expected by chance with the calculated score or better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Per. Identity</a:t>
            </a:r>
            <a:r>
              <a:rPr lang="en-US" sz="3200" dirty="0"/>
              <a:t>: Highest % identity for a set of aligned segments to the same subject sequence.</a:t>
            </a:r>
          </a:p>
          <a:p>
            <a:pPr algn="just"/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81100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Does BLAST tell me what species I have identified?</a:t>
            </a:r>
          </a:p>
        </p:txBody>
      </p:sp>
    </p:spTree>
    <p:extLst>
      <p:ext uri="{BB962C8B-B14F-4D97-AF65-F5344CB8AC3E}">
        <p14:creationId xmlns:p14="http://schemas.microsoft.com/office/powerpoint/2010/main" val="116808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barcoding experiment</a:t>
            </a:r>
          </a:p>
        </p:txBody>
      </p:sp>
      <p:pic>
        <p:nvPicPr>
          <p:cNvPr id="4" name="Picture 2" descr="G:\Sloan Foundation DNA Barcoding 2010\Urban Barcode Project\Presentations\dnasubway-photo\DSC_0356.JPG">
            <a:extLst>
              <a:ext uri="{FF2B5EF4-FFF2-40B4-BE49-F238E27FC236}">
                <a16:creationId xmlns:a16="http://schemas.microsoft.com/office/drawing/2014/main" id="{A780AC94-861E-074E-BD8F-C98ABAA28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76388"/>
            <a:ext cx="6824472" cy="451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B6AD413-F806-1E4E-9D1D-3E823746D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4652" y="1820152"/>
            <a:ext cx="4294322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defRPr sz="3200">
                <a:solidFill>
                  <a:srgbClr val="000000"/>
                </a:solidFill>
                <a:latin typeface="Georgia" panose="02040502050405020303" pitchFamily="18" charset="0"/>
                <a:ea typeface="MS PGothic" panose="020B0600070205080204" pitchFamily="34" charset="-128"/>
                <a:cs typeface="Georgia" panose="02040502050405020303" pitchFamily="18" charset="0"/>
              </a:defRPr>
            </a:lvl1pPr>
            <a:lvl2pPr marL="742950" indent="-28575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defRPr sz="2800">
                <a:solidFill>
                  <a:srgbClr val="000000"/>
                </a:solidFill>
                <a:latin typeface="Georgia" panose="02040502050405020303" pitchFamily="18" charset="0"/>
                <a:ea typeface="MS PGothic" panose="020B0600070205080204" pitchFamily="34" charset="-128"/>
                <a:cs typeface="Georgia" panose="02040502050405020303" pitchFamily="18" charset="0"/>
              </a:defRPr>
            </a:lvl2pPr>
            <a:lvl3pPr marL="1143000" indent="-22860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Georgia" panose="02040502050405020303" pitchFamily="18" charset="0"/>
                <a:ea typeface="MS PGothic" panose="020B0600070205080204" pitchFamily="34" charset="-128"/>
                <a:cs typeface="Georgia" panose="02040502050405020303" pitchFamily="18" charset="0"/>
              </a:defRPr>
            </a:lvl3pPr>
            <a:lvl4pPr marL="16002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Georgia" panose="02040502050405020303" pitchFamily="18" charset="0"/>
                <a:ea typeface="MS PGothic" panose="020B0600070205080204" pitchFamily="34" charset="-128"/>
                <a:cs typeface="Georgia" panose="02040502050405020303" pitchFamily="18" charset="0"/>
              </a:defRPr>
            </a:lvl4pPr>
            <a:lvl5pPr marL="2057400" indent="-228600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Georgia" panose="02040502050405020303" pitchFamily="18" charset="0"/>
                <a:ea typeface="MS PGothic" panose="020B0600070205080204" pitchFamily="34" charset="-128"/>
                <a:cs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Georgia" panose="02040502050405020303" pitchFamily="18" charset="0"/>
                <a:ea typeface="MS PGothic" panose="020B0600070205080204" pitchFamily="34" charset="-128"/>
                <a:cs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Georgia" panose="02040502050405020303" pitchFamily="18" charset="0"/>
                <a:ea typeface="MS PGothic" panose="020B0600070205080204" pitchFamily="34" charset="-128"/>
                <a:cs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Georgia" panose="02040502050405020303" pitchFamily="18" charset="0"/>
                <a:ea typeface="MS PGothic" panose="020B0600070205080204" pitchFamily="34" charset="-128"/>
                <a:cs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Georgia" panose="02040502050405020303" pitchFamily="18" charset="0"/>
                <a:ea typeface="MS PGothic" panose="020B0600070205080204" pitchFamily="34" charset="-128"/>
                <a:cs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Mary Acheampong,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Bobby Glover, and Marisa </a:t>
            </a: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VanBrakle</a:t>
            </a:r>
            <a:endParaRPr lang="en-US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Mentor: Allison </a:t>
            </a: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Granberry</a:t>
            </a:r>
            <a:endParaRPr lang="en-US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err="1">
                <a:solidFill>
                  <a:schemeClr val="tx1"/>
                </a:solidFill>
                <a:latin typeface="Calibri" panose="020F0502020204030204" pitchFamily="34" charset="0"/>
              </a:rPr>
              <a:t>Hostos</a:t>
            </a: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-Lincoln Academy of Science,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The Bronx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2012 UBP Grand Prize Winners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02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4BE39A-E15D-1647-A35C-74EADC68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7500"/>
            <a:ext cx="12192000" cy="1143000"/>
          </a:xfrm>
        </p:spPr>
        <p:txBody>
          <a:bodyPr>
            <a:noAutofit/>
          </a:bodyPr>
          <a:lstStyle/>
          <a:p>
            <a:r>
              <a:rPr lang="en-US" sz="7200" dirty="0"/>
              <a:t>No*</a:t>
            </a:r>
          </a:p>
        </p:txBody>
      </p:sp>
    </p:spTree>
    <p:extLst>
      <p:ext uri="{BB962C8B-B14F-4D97-AF65-F5344CB8AC3E}">
        <p14:creationId xmlns:p14="http://schemas.microsoft.com/office/powerpoint/2010/main" val="230319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(Some</a:t>
            </a:r>
            <a:r>
              <a:rPr lang="en-US" dirty="0"/>
              <a:t>) Limitations to BLAST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2F7F8-3302-0249-BDC7-6F9C9F26091C}"/>
              </a:ext>
            </a:extLst>
          </p:cNvPr>
          <p:cNvSpPr txBox="1"/>
          <p:nvPr/>
        </p:nvSpPr>
        <p:spPr>
          <a:xfrm>
            <a:off x="145574" y="1417638"/>
            <a:ext cx="11900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Homology</a:t>
            </a:r>
            <a:r>
              <a:rPr lang="en-US" sz="3200" dirty="0"/>
              <a:t>: BLAST is trying to indicate which homologous (related by ancestry) sequences are found in the database</a:t>
            </a:r>
          </a:p>
          <a:p>
            <a:r>
              <a:rPr lang="en-US" sz="3200" dirty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33877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Limitations to BLAST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2F7F8-3302-0249-BDC7-6F9C9F26091C}"/>
              </a:ext>
            </a:extLst>
          </p:cNvPr>
          <p:cNvSpPr txBox="1"/>
          <p:nvPr/>
        </p:nvSpPr>
        <p:spPr>
          <a:xfrm>
            <a:off x="145574" y="1417638"/>
            <a:ext cx="119008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Homology</a:t>
            </a:r>
            <a:r>
              <a:rPr lang="en-US" sz="3200" dirty="0"/>
              <a:t>: BLAST is trying to indicate which homologous (related by ancestry) sequences are found in the database</a:t>
            </a:r>
          </a:p>
          <a:p>
            <a:r>
              <a:rPr lang="en-US" sz="32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Data base coverage</a:t>
            </a:r>
            <a:r>
              <a:rPr lang="en-US" sz="3200" dirty="0"/>
              <a:t>: BLAST returns its best result; that is not guaranteed to be the true result</a:t>
            </a:r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82023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Limitations to BLAST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2F7F8-3302-0249-BDC7-6F9C9F26091C}"/>
              </a:ext>
            </a:extLst>
          </p:cNvPr>
          <p:cNvSpPr txBox="1"/>
          <p:nvPr/>
        </p:nvSpPr>
        <p:spPr>
          <a:xfrm>
            <a:off x="145574" y="1417638"/>
            <a:ext cx="1190085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Homology</a:t>
            </a:r>
            <a:r>
              <a:rPr lang="en-US" sz="3200" dirty="0"/>
              <a:t>: BLAST is trying to indicate which homologous (related by ancestry) sequences are found in the database</a:t>
            </a:r>
          </a:p>
          <a:p>
            <a:r>
              <a:rPr lang="en-US" sz="32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Data base coverage</a:t>
            </a:r>
            <a:r>
              <a:rPr lang="en-US" sz="3200" dirty="0"/>
              <a:t>: BLAST returns its best result; that is not guaranteed to be the true result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Locus resolution</a:t>
            </a:r>
            <a:r>
              <a:rPr lang="en-US" sz="3200" dirty="0"/>
              <a:t>: Barcodes are often good for </a:t>
            </a:r>
            <a:r>
              <a:rPr lang="en-US" sz="3200" b="1" u="sng" dirty="0"/>
              <a:t>genus</a:t>
            </a:r>
            <a:r>
              <a:rPr lang="en-US" sz="3200" dirty="0"/>
              <a:t>-level resolution</a:t>
            </a:r>
            <a:endParaRPr lang="en-US" sz="3600" dirty="0"/>
          </a:p>
          <a:p>
            <a:pPr algn="just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48690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resolution (and controls)</a:t>
            </a:r>
          </a:p>
        </p:txBody>
      </p:sp>
      <p:pic>
        <p:nvPicPr>
          <p:cNvPr id="22530" name="Picture 2" descr="Image result for optical resolution examples">
            <a:extLst>
              <a:ext uri="{FF2B5EF4-FFF2-40B4-BE49-F238E27FC236}">
                <a16:creationId xmlns:a16="http://schemas.microsoft.com/office/drawing/2014/main" id="{29197CB0-958F-A04E-9B31-4C6DFFB55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34" y="1549283"/>
            <a:ext cx="6985134" cy="403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F2A789-6F96-6A4A-8C58-3388F32F1BBF}"/>
              </a:ext>
            </a:extLst>
          </p:cNvPr>
          <p:cNvSpPr/>
          <p:nvPr/>
        </p:nvSpPr>
        <p:spPr>
          <a:xfrm>
            <a:off x="609600" y="584225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/>
              <a:t>Photo credit</a:t>
            </a:r>
          </a:p>
          <a:p>
            <a:r>
              <a:rPr lang="en-US" sz="800" dirty="0"/>
              <a:t>http://physwiki.apps01.yorku.ca/</a:t>
            </a:r>
            <a:r>
              <a:rPr lang="en-US" sz="800" dirty="0" err="1"/>
              <a:t>index.php?title</a:t>
            </a:r>
            <a:r>
              <a:rPr lang="en-US" sz="800" dirty="0"/>
              <a:t>=</a:t>
            </a:r>
            <a:r>
              <a:rPr lang="en-US" sz="800" dirty="0" err="1"/>
              <a:t>Main_Page</a:t>
            </a:r>
            <a:r>
              <a:rPr lang="en-US" sz="800" dirty="0"/>
              <a:t>/BPHS_4090/</a:t>
            </a:r>
            <a:r>
              <a:rPr lang="en-US" sz="800" dirty="0" err="1"/>
              <a:t>microscopy_I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94237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AF8DCC1-487B-7445-A464-676CE322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6733"/>
            <a:ext cx="12192000" cy="181541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Next time: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Multiple sequence alignments and phylogenetics</a:t>
            </a:r>
          </a:p>
        </p:txBody>
      </p:sp>
    </p:spTree>
    <p:extLst>
      <p:ext uri="{BB962C8B-B14F-4D97-AF65-F5344CB8AC3E}">
        <p14:creationId xmlns:p14="http://schemas.microsoft.com/office/powerpoint/2010/main" val="338629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A4D7C7-802E-B643-AB1A-7172646C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barcoding experiment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0B503C5-276C-474A-96DE-426BF71DE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53" y="2580577"/>
            <a:ext cx="6382918" cy="199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198E3C8A-51CB-4D4F-9BDD-40F2317E4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07" y="1593025"/>
            <a:ext cx="2193925" cy="4259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81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437C67-BD18-0E4F-92DC-389E356D3297}"/>
              </a:ext>
            </a:extLst>
          </p:cNvPr>
          <p:cNvGraphicFramePr>
            <a:graphicFrameLocks noGrp="1"/>
          </p:cNvGraphicFramePr>
          <p:nvPr/>
        </p:nvGraphicFramePr>
        <p:xfrm>
          <a:off x="1269731" y="712271"/>
          <a:ext cx="10106525" cy="56627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68121">
                  <a:extLst>
                    <a:ext uri="{9D8B030D-6E8A-4147-A177-3AD203B41FA5}">
                      <a16:colId xmlns:a16="http://schemas.microsoft.com/office/drawing/2014/main" val="2509555729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2487666810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1108934579"/>
                    </a:ext>
                  </a:extLst>
                </a:gridCol>
              </a:tblGrid>
              <a:tr h="332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9745845"/>
                  </a:ext>
                </a:extLst>
              </a:tr>
              <a:tr h="31818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=11185617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Jim </a:t>
                      </a:r>
                      <a:r>
                        <a:rPr lang="en-US" sz="550" dirty="0" err="1">
                          <a:effectLst/>
                        </a:rPr>
                        <a:t>Gathany</a:t>
                      </a:r>
                      <a:r>
                        <a:rPr lang="en-US" sz="550" dirty="0">
                          <a:effectLst/>
                        </a:rPr>
                        <a:t> - (PHIL), ID #5814.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=799284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=7673048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4415063"/>
                  </a:ext>
                </a:extLst>
              </a:tr>
              <a:tr h="2592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322081"/>
                  </a:ext>
                </a:extLst>
              </a:tr>
              <a:tr h="18190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550" dirty="0">
                          <a:effectLst/>
                        </a:rPr>
                      </a:b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Michele M.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Michelle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-Francis,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503993"/>
                  </a:ext>
                </a:extLst>
              </a:tr>
            </a:tbl>
          </a:graphicData>
        </a:graphic>
      </p:graphicFrame>
      <p:pic>
        <p:nvPicPr>
          <p:cNvPr id="9" name="image30.jpg">
            <a:extLst>
              <a:ext uri="{FF2B5EF4-FFF2-40B4-BE49-F238E27FC236}">
                <a16:creationId xmlns:a16="http://schemas.microsoft.com/office/drawing/2014/main" id="{59578AB9-450C-FB46-AD89-87E506E9B2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32559" y="1347534"/>
            <a:ext cx="3120189" cy="2358189"/>
          </a:xfrm>
          <a:prstGeom prst="rect">
            <a:avLst/>
          </a:prstGeom>
          <a:ln/>
        </p:spPr>
      </p:pic>
      <p:pic>
        <p:nvPicPr>
          <p:cNvPr id="10" name="image33.jpg">
            <a:extLst>
              <a:ext uri="{FF2B5EF4-FFF2-40B4-BE49-F238E27FC236}">
                <a16:creationId xmlns:a16="http://schemas.microsoft.com/office/drawing/2014/main" id="{BA4A585E-7211-494A-9F72-B9197112D6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05146" y="1347534"/>
            <a:ext cx="3235696" cy="2358188"/>
          </a:xfrm>
          <a:prstGeom prst="rect">
            <a:avLst/>
          </a:prstGeom>
          <a:ln/>
        </p:spPr>
      </p:pic>
      <p:pic>
        <p:nvPicPr>
          <p:cNvPr id="11" name="image31.jpg">
            <a:extLst>
              <a:ext uri="{FF2B5EF4-FFF2-40B4-BE49-F238E27FC236}">
                <a16:creationId xmlns:a16="http://schemas.microsoft.com/office/drawing/2014/main" id="{B284B0DD-B538-DF41-8812-42EC128A570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093240" y="1347533"/>
            <a:ext cx="3120188" cy="2435193"/>
          </a:xfrm>
          <a:prstGeom prst="rect">
            <a:avLst/>
          </a:prstGeom>
          <a:ln/>
        </p:spPr>
      </p:pic>
      <p:pic>
        <p:nvPicPr>
          <p:cNvPr id="12" name="image35.jpg" descr="Larva of the Asian tiger mosquito, Aedes albopictus (Skuse). ">
            <a:extLst>
              <a:ext uri="{FF2B5EF4-FFF2-40B4-BE49-F238E27FC236}">
                <a16:creationId xmlns:a16="http://schemas.microsoft.com/office/drawing/2014/main" id="{FFB2C789-E5B8-D545-9F84-7C2A744F0DF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169693" y="4620126"/>
            <a:ext cx="1645920" cy="1371600"/>
          </a:xfrm>
          <a:prstGeom prst="rect">
            <a:avLst/>
          </a:prstGeom>
          <a:ln/>
        </p:spPr>
      </p:pic>
      <p:pic>
        <p:nvPicPr>
          <p:cNvPr id="13" name="image34.jpg">
            <a:extLst>
              <a:ext uri="{FF2B5EF4-FFF2-40B4-BE49-F238E27FC236}">
                <a16:creationId xmlns:a16="http://schemas.microsoft.com/office/drawing/2014/main" id="{55CFF6A3-6020-754A-AB11-4BE545CBBC7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27044" y="4620126"/>
            <a:ext cx="1645920" cy="1371600"/>
          </a:xfrm>
          <a:prstGeom prst="rect">
            <a:avLst/>
          </a:prstGeom>
          <a:ln/>
        </p:spPr>
      </p:pic>
      <p:pic>
        <p:nvPicPr>
          <p:cNvPr id="14" name="image37.jpg" descr="Larva of Culex (Melanoconion) pilosus, a mosquito. ">
            <a:extLst>
              <a:ext uri="{FF2B5EF4-FFF2-40B4-BE49-F238E27FC236}">
                <a16:creationId xmlns:a16="http://schemas.microsoft.com/office/drawing/2014/main" id="{5D76529B-7E9C-F24C-8C91-313A3DFDC93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830374" y="4620126"/>
            <a:ext cx="1645920" cy="1371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3119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6.png">
            <a:extLst>
              <a:ext uri="{FF2B5EF4-FFF2-40B4-BE49-F238E27FC236}">
                <a16:creationId xmlns:a16="http://schemas.microsoft.com/office/drawing/2014/main" id="{D44CCB26-504C-1A48-BBF1-D6902523BA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2291" y="316129"/>
            <a:ext cx="6167417" cy="6059488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12524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87B5B0-BDCB-4046-B8F8-8BEF0180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Why does this matter?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6D9658-47F5-9C44-BE0A-C821C0AC11B2}"/>
              </a:ext>
            </a:extLst>
          </p:cNvPr>
          <p:cNvSpPr/>
          <p:nvPr/>
        </p:nvSpPr>
        <p:spPr>
          <a:xfrm>
            <a:off x="609600" y="1871182"/>
            <a:ext cx="6096000" cy="32880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Aedes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Chikungunya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Dengue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Rift Valley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Yellow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Zika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CA5B6B-F303-DF4A-8CFA-C0A4908EFFBB}"/>
              </a:ext>
            </a:extLst>
          </p:cNvPr>
          <p:cNvSpPr/>
          <p:nvPr/>
        </p:nvSpPr>
        <p:spPr>
          <a:xfrm>
            <a:off x="4381099" y="1878786"/>
            <a:ext cx="3429802" cy="1564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Anopheles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Malaria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1F9B06-3613-8946-8ECB-5AD55AC1831D}"/>
              </a:ext>
            </a:extLst>
          </p:cNvPr>
          <p:cNvSpPr/>
          <p:nvPr/>
        </p:nvSpPr>
        <p:spPr>
          <a:xfrm>
            <a:off x="8213558" y="1871182"/>
            <a:ext cx="3949566" cy="199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Culex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Japanese encephalitis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West Nile fever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</p:spTree>
    <p:extLst>
      <p:ext uri="{BB962C8B-B14F-4D97-AF65-F5344CB8AC3E}">
        <p14:creationId xmlns:p14="http://schemas.microsoft.com/office/powerpoint/2010/main" val="1226724067"/>
      </p:ext>
    </p:extLst>
  </p:cSld>
  <p:clrMapOvr>
    <a:masterClrMapping/>
  </p:clrMapOvr>
</p:sld>
</file>

<file path=ppt/theme/theme1.xml><?xml version="1.0" encoding="utf-8"?>
<a:theme xmlns:a="http://schemas.openxmlformats.org/drawingml/2006/main" name="DNAL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1468</Words>
  <Application>Microsoft Macintosh PowerPoint</Application>
  <PresentationFormat>Widescreen</PresentationFormat>
  <Paragraphs>381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Noto Sans Symbols</vt:lpstr>
      <vt:lpstr>Arial</vt:lpstr>
      <vt:lpstr>Calibri</vt:lpstr>
      <vt:lpstr>Times New Roman</vt:lpstr>
      <vt:lpstr>DNALC</vt:lpstr>
      <vt:lpstr>PowerPoint Presentation</vt:lpstr>
      <vt:lpstr>Barcoding Bioinformatics Part II (Sequence cleaning and BLAST)</vt:lpstr>
      <vt:lpstr>Recap of the dataset</vt:lpstr>
      <vt:lpstr>Steps to DNA Barcoding</vt:lpstr>
      <vt:lpstr>Example barcoding experiment</vt:lpstr>
      <vt:lpstr>Example barcoding experiment</vt:lpstr>
      <vt:lpstr>PowerPoint Presentation</vt:lpstr>
      <vt:lpstr>PowerPoint Presentation</vt:lpstr>
      <vt:lpstr>Why does this matter? </vt:lpstr>
      <vt:lpstr>Experimental components/design</vt:lpstr>
      <vt:lpstr>Experimental components/design</vt:lpstr>
      <vt:lpstr>Experimental components/design</vt:lpstr>
      <vt:lpstr>Review of sequencing and quality</vt:lpstr>
      <vt:lpstr>DNA Sequencing</vt:lpstr>
      <vt:lpstr>Chromatogram/Electropherogram</vt:lpstr>
      <vt:lpstr>Some sequence examples…</vt:lpstr>
      <vt:lpstr>Phred scores…</vt:lpstr>
      <vt:lpstr>If 99% was good enough</vt:lpstr>
      <vt:lpstr>A note on controls</vt:lpstr>
      <vt:lpstr>A note on controls</vt:lpstr>
      <vt:lpstr>A note on controls</vt:lpstr>
      <vt:lpstr>A note on controls</vt:lpstr>
      <vt:lpstr>A note on controls</vt:lpstr>
      <vt:lpstr>A note on controls</vt:lpstr>
      <vt:lpstr>Phred are our measure of quality (signal/noise)</vt:lpstr>
      <vt:lpstr>Bi-directional sequencing</vt:lpstr>
      <vt:lpstr>Reverse complementation </vt:lpstr>
      <vt:lpstr>Reverse complementation </vt:lpstr>
      <vt:lpstr>Clean up and consensus</vt:lpstr>
      <vt:lpstr>Introduction to BLAST</vt:lpstr>
      <vt:lpstr>Basic Local Alignment Search Tool </vt:lpstr>
      <vt:lpstr>Basic Local Alignment Search Tool </vt:lpstr>
      <vt:lpstr>Basic Local Alignment Search Tool </vt:lpstr>
      <vt:lpstr>Warning: Analogy (useful for discussion but not the whole picture)</vt:lpstr>
      <vt:lpstr>BLAST algorithm analogy</vt:lpstr>
      <vt:lpstr>BLAST algorithm analogy</vt:lpstr>
      <vt:lpstr>BLAST algorithm analogy</vt:lpstr>
      <vt:lpstr>BLAST algorithm analogy – searching by “word”</vt:lpstr>
      <vt:lpstr>BLAST algorithm analogy – searching by “word”</vt:lpstr>
      <vt:lpstr>Let’s BLAST a sequence</vt:lpstr>
      <vt:lpstr>BLAST and controls</vt:lpstr>
      <vt:lpstr>BLAST algorithm analogy – searching by “word”</vt:lpstr>
      <vt:lpstr>BLAST algorithm analogy – alignment</vt:lpstr>
      <vt:lpstr>Let’s do a BLAST</vt:lpstr>
      <vt:lpstr>Some BLAST definitions</vt:lpstr>
      <vt:lpstr>Some BLAST definitions</vt:lpstr>
      <vt:lpstr>Some BLAST definitions</vt:lpstr>
      <vt:lpstr>Some BLAST definitions</vt:lpstr>
      <vt:lpstr>Does BLAST tell me what species I have identified?</vt:lpstr>
      <vt:lpstr>No*</vt:lpstr>
      <vt:lpstr>(Some) Limitations to BLAST</vt:lpstr>
      <vt:lpstr>(Some) Limitations to BLAST</vt:lpstr>
      <vt:lpstr>(Some) Limitations to BLAST</vt:lpstr>
      <vt:lpstr>A note on resolution (and controls)</vt:lpstr>
      <vt:lpstr>Next time:   Multiple sequence alignments and phylogenetics</vt:lpstr>
    </vt:vector>
  </TitlesOfParts>
  <Company>Cold Spring Harbor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Lauter, Sue</dc:creator>
  <cp:lastModifiedBy>Jason Williams</cp:lastModifiedBy>
  <cp:revision>6</cp:revision>
  <dcterms:created xsi:type="dcterms:W3CDTF">2020-03-16T17:26:49Z</dcterms:created>
  <dcterms:modified xsi:type="dcterms:W3CDTF">2020-04-27T20:45:02Z</dcterms:modified>
</cp:coreProperties>
</file>